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sldIdLst>
    <p:sldId id="256" r:id="rId3"/>
    <p:sldId id="284" r:id="rId4"/>
    <p:sldId id="258" r:id="rId5"/>
    <p:sldId id="287" r:id="rId6"/>
    <p:sldId id="288" r:id="rId7"/>
    <p:sldId id="289" r:id="rId8"/>
    <p:sldId id="265" r:id="rId9"/>
    <p:sldId id="2378" r:id="rId10"/>
    <p:sldId id="2380" r:id="rId11"/>
    <p:sldId id="1771" r:id="rId12"/>
    <p:sldId id="2383" r:id="rId13"/>
    <p:sldId id="2382" r:id="rId14"/>
    <p:sldId id="2381" r:id="rId15"/>
    <p:sldId id="2413" r:id="rId16"/>
    <p:sldId id="2395" r:id="rId17"/>
    <p:sldId id="2414" r:id="rId18"/>
    <p:sldId id="2396" r:id="rId19"/>
    <p:sldId id="2385" r:id="rId20"/>
    <p:sldId id="2399" r:id="rId21"/>
    <p:sldId id="268" r:id="rId22"/>
    <p:sldId id="2402" r:id="rId23"/>
    <p:sldId id="2404" r:id="rId24"/>
    <p:sldId id="2405" r:id="rId25"/>
    <p:sldId id="2406" r:id="rId26"/>
    <p:sldId id="2407" r:id="rId27"/>
    <p:sldId id="2403" r:id="rId28"/>
    <p:sldId id="2419" r:id="rId29"/>
    <p:sldId id="2408" r:id="rId30"/>
    <p:sldId id="2410" r:id="rId31"/>
    <p:sldId id="2420" r:id="rId32"/>
    <p:sldId id="272" r:id="rId33"/>
    <p:sldId id="2384" r:id="rId34"/>
    <p:sldId id="2415" r:id="rId35"/>
    <p:sldId id="2416" r:id="rId36"/>
    <p:sldId id="2418" r:id="rId37"/>
    <p:sldId id="2398" r:id="rId38"/>
    <p:sldId id="280" r:id="rId39"/>
    <p:sldId id="257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9" autoAdjust="0"/>
    <p:restoredTop sz="93957" autoAdjust="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F8F0F-7EC7-40A3-83CF-A1A862E77E6A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B0A5-DEC7-4731-8C04-454DB50CF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65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11.1139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ithub.com/facebookresearch/fair_self_supervision_benchmark" TargetMode="External"/><Relationship Id="rId4" Type="http://schemas.openxmlformats.org/officeDocument/2006/relationships/hyperlink" Target="https://arxiv.org/pdf/1905.01235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-- </a:t>
            </a:r>
            <a:r>
              <a:rPr lang="en-US" altLang="zh-TW" sz="1200" b="1" i="1" u="sng" dirty="0"/>
              <a:t>Context Prediction interaction</a:t>
            </a:r>
            <a:endParaRPr lang="en-US" altLang="zh-TW" sz="1200" dirty="0"/>
          </a:p>
          <a:p>
            <a:r>
              <a:rPr lang="en-US" altLang="zh-TW" sz="1200" dirty="0"/>
              <a:t>-- any assumption for CPC</a:t>
            </a:r>
          </a:p>
          <a:p>
            <a:r>
              <a:rPr lang="en-US" altLang="zh-TW" sz="1200" dirty="0"/>
              <a:t>-- Should I talk about </a:t>
            </a:r>
            <a:r>
              <a:rPr lang="en-US" altLang="zh-TW" sz="1200" dirty="0" err="1"/>
              <a:t>InfoNCE</a:t>
            </a:r>
            <a:endParaRPr lang="en-US" altLang="zh-TW" dirty="0"/>
          </a:p>
          <a:p>
            <a:r>
              <a:rPr lang="en-US" altLang="zh-TW" dirty="0"/>
              <a:t>-- image representation is usually a vector</a:t>
            </a:r>
            <a:r>
              <a:rPr lang="zh-TW" altLang="en-US" dirty="0"/>
              <a:t> </a:t>
            </a:r>
            <a:r>
              <a:rPr lang="en-US" altLang="zh-TW" dirty="0"/>
              <a:t>or a set of vectors?</a:t>
            </a:r>
          </a:p>
          <a:p>
            <a:r>
              <a:rPr lang="en-US" altLang="zh-TW" dirty="0"/>
              <a:t>-- What are the applications of image representations </a:t>
            </a:r>
          </a:p>
          <a:p>
            <a:r>
              <a:rPr lang="en-US" altLang="zh-TW" dirty="0"/>
              <a:t>-- Have we tried only masking one frame?</a:t>
            </a:r>
          </a:p>
          <a:p>
            <a:r>
              <a:rPr lang="en-US" altLang="zh-TW" dirty="0"/>
              <a:t>-- Is VISSL standard?</a:t>
            </a:r>
          </a:p>
          <a:p>
            <a:r>
              <a:rPr lang="en-US" altLang="zh-TW" dirty="0"/>
              <a:t>-- </a:t>
            </a:r>
            <a:r>
              <a:rPr lang="en-US" altLang="zh-TW" dirty="0" err="1"/>
              <a:t>SimCLR</a:t>
            </a:r>
            <a:r>
              <a:rPr lang="en-US" altLang="zh-TW" dirty="0"/>
              <a:t> use generator actually, should I talk about that</a:t>
            </a:r>
          </a:p>
          <a:p>
            <a:r>
              <a:rPr lang="en-US" altLang="zh-TW" dirty="0"/>
              <a:t>-- Should I talk  how to do SSL in downstream?</a:t>
            </a:r>
          </a:p>
          <a:p>
            <a:r>
              <a:rPr lang="en-US" altLang="zh-TW" dirty="0"/>
              <a:t>-- some model for speech / some for image -&gt; people may confused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Can we use contrastive learning in Text? 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Why Hubert 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Why BYOL work? Check the detail of data2vec</a:t>
            </a:r>
            <a:endParaRPr lang="zh-TW" altLang="en-US" dirty="0"/>
          </a:p>
          <a:p>
            <a:r>
              <a:rPr lang="en-US" altLang="zh-TW" dirty="0"/>
              <a:t>=====</a:t>
            </a:r>
          </a:p>
          <a:p>
            <a:r>
              <a:rPr lang="en-US" altLang="zh-TW" dirty="0"/>
              <a:t>Reference:</a:t>
            </a:r>
          </a:p>
          <a:p>
            <a:r>
              <a:rPr lang="en-US" altLang="zh-TW" dirty="0"/>
              <a:t>https://ankeshanand.com/blog/2020/01/26/contrative-self-supervised-learning.html</a:t>
            </a:r>
          </a:p>
          <a:p>
            <a:r>
              <a:rPr lang="en-US" altLang="zh-TW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why </a:t>
            </a:r>
            <a:r>
              <a:rPr lang="en-US" altLang="zh-TW" sz="1200" dirty="0"/>
              <a:t>TERA? Just ignore it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63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58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102.4k codewords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03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Contrastive Learning with Hard Negative Samples: https://arxiv.org/abs/2010.04592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137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Architectural tricks</a:t>
            </a:r>
          </a:p>
          <a:p>
            <a:r>
              <a:rPr lang="en-US" altLang="zh-TW" dirty="0"/>
              <a:t>Train a student network to predict the rep. of teacher network</a:t>
            </a:r>
          </a:p>
          <a:p>
            <a:r>
              <a:rPr lang="en-US" altLang="zh-TW" sz="3200" b="1" dirty="0" err="1">
                <a:solidFill>
                  <a:srgbClr val="FF0000"/>
                </a:solidFill>
              </a:rPr>
              <a:t>SimSiam</a:t>
            </a:r>
            <a:endParaRPr lang="en-US" altLang="zh-TW" dirty="0">
              <a:solidFill>
                <a:srgbClr val="FF0000"/>
              </a:solidFill>
            </a:endParaRPr>
          </a:p>
          <a:p>
            <a:pPr lvl="1" indent="-474121">
              <a:buSzPts val="2000"/>
            </a:pPr>
            <a:r>
              <a:rPr lang="en-US" altLang="zh-TW" sz="2667" dirty="0"/>
              <a:t>“BYOL” without the momentum encoder</a:t>
            </a:r>
          </a:p>
          <a:p>
            <a:pPr lvl="1" indent="-474121">
              <a:buSzPts val="2000"/>
            </a:pPr>
            <a:r>
              <a:rPr lang="en-US" altLang="zh-TW" sz="2667" dirty="0"/>
              <a:t>“</a:t>
            </a:r>
            <a:r>
              <a:rPr lang="en-US" altLang="zh-TW" sz="2667" dirty="0" err="1"/>
              <a:t>SimCLR</a:t>
            </a:r>
            <a:r>
              <a:rPr lang="en-US" altLang="zh-TW" sz="2667" dirty="0"/>
              <a:t>” without negative pairs</a:t>
            </a:r>
          </a:p>
          <a:p>
            <a:pPr lvl="1" indent="-474121">
              <a:buSzPts val="2000"/>
            </a:pPr>
            <a:r>
              <a:rPr lang="en-US" altLang="zh-TW" sz="2667" dirty="0"/>
              <a:t>“</a:t>
            </a:r>
            <a:r>
              <a:rPr lang="en-US" altLang="zh-TW" sz="2667" dirty="0" err="1"/>
              <a:t>SwAV</a:t>
            </a:r>
            <a:r>
              <a:rPr lang="en-US" altLang="zh-TW" sz="2667" dirty="0"/>
              <a:t>” without clustering</a:t>
            </a:r>
          </a:p>
          <a:p>
            <a:r>
              <a:rPr lang="en-US" altLang="zh-TW" dirty="0" err="1"/>
              <a:t>SimSiam</a:t>
            </a:r>
            <a:r>
              <a:rPr lang="en-US" altLang="zh-TW" dirty="0"/>
              <a:t> is related to each method by removing one of its core components.</a:t>
            </a:r>
            <a:endParaRPr lang="en-US" altLang="zh-TW" sz="2667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77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Recall PCA: https://youtu.be/iwh5o_M4BNU </a:t>
            </a:r>
            <a:endParaRPr lang="zh-TW" altLang="en-US" sz="1200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batch size 128, 256 and 512?</a:t>
            </a:r>
          </a:p>
          <a:p>
            <a:r>
              <a:rPr lang="en-US" altLang="zh-TW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If X and Y are independent variables, then their covariance is 0</a:t>
            </a:r>
          </a:p>
          <a:p>
            <a:r>
              <a:rPr lang="en-US" altLang="zh-TW" b="0" i="0" dirty="0">
                <a:solidFill>
                  <a:srgbClr val="292929"/>
                </a:solidFill>
                <a:effectLst/>
                <a:latin typeface="charter"/>
              </a:rPr>
              <a:t>a covariance is zero for two independent random variables. However, a zero covariance does not imply that two random variables are independent.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899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Draw a table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2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84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https://arxiv.org/abs/2111.11398</a:t>
            </a:r>
            <a:endParaRPr lang="en-US" altLang="zh-TW" dirty="0"/>
          </a:p>
          <a:p>
            <a:r>
              <a:rPr lang="en-US" altLang="zh-TW" dirty="0"/>
              <a:t>[16] propose a richer range of downstream benchmarks to evaluate </a:t>
            </a:r>
            <a:r>
              <a:rPr lang="en-US" altLang="zh-TW" dirty="0" err="1"/>
              <a:t>selfsupervised</a:t>
            </a:r>
            <a:r>
              <a:rPr lang="en-US" altLang="zh-TW" dirty="0"/>
              <a:t> pre-training, but focus on the impact of different pre-training datasets and CNN architectures</a:t>
            </a:r>
          </a:p>
          <a:p>
            <a:r>
              <a:rPr lang="en-US" altLang="zh-TW" dirty="0">
                <a:hlinkClick r:id="rId4"/>
              </a:rPr>
              <a:t>https://arxiv.org/pdf/1905.01235.pdf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https://github.com/facebookresearch/fair_self_supervision_benchmark</a:t>
            </a:r>
            <a:endParaRPr lang="en-US" altLang="zh-TW" dirty="0"/>
          </a:p>
          <a:p>
            <a:r>
              <a:rPr lang="en-US" altLang="zh-TW" dirty="0"/>
              <a:t>https://vissl.readthedocs.io/en/v0.1.6/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VISSL toolkit: https://vissl.readthedocs.io/en/v0.1.6/what_is_vissl.html</a:t>
            </a:r>
            <a:endParaRPr lang="zh-TW" altLang="en-US" sz="1200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6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</a:t>
            </a:r>
            <a:r>
              <a:rPr lang="zh-TW" altLang="en-US" dirty="0"/>
              <a:t> </a:t>
            </a:r>
            <a:r>
              <a:rPr lang="en-US" altLang="zh-TW" dirty="0"/>
              <a:t>don’t know why we can get speaker information </a:t>
            </a:r>
            <a:r>
              <a:rPr lang="en-US" altLang="zh-TW" dirty="0" err="1"/>
              <a:t>freq</a:t>
            </a:r>
            <a:r>
              <a:rPr lang="en-US" altLang="zh-TW" dirty="0"/>
              <a:t> masking.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88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 = 3 - 5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85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first resize our image to a lower resolution, which we call the input resolution (IR). 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3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(Only name one example)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48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37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apply three simple augmentations: random cropping followed by resize back to the original size, random color distortions, and random Gaussian blur.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en-US" altLang="zh-TW" dirty="0"/>
              <a:t>Negative examples?</a:t>
            </a:r>
          </a:p>
          <a:p>
            <a:r>
              <a:rPr lang="en-US" altLang="zh-TW" dirty="0"/>
              <a:t>Speech </a:t>
            </a:r>
            <a:r>
              <a:rPr lang="en-US" altLang="zh-TW" dirty="0" err="1"/>
              <a:t>SimCLR</a:t>
            </a:r>
            <a:r>
              <a:rPr lang="en-US" altLang="zh-TW" dirty="0"/>
              <a:t>: random pitch shift, speed perturbation, room reverberation and additive noise to the original waveform. Time masking and frequency masking are also applied to spectrogram.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B0A5-DEC7-4731-8C04-454DB50CFF2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24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156409-DB0B-4817-BE45-1411C9C5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4850E9-E5CB-4B4A-90AD-1A6DFE808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0A9833-F33B-4B87-9F29-665D7F8C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C2E5DC-B622-4C97-9E1D-7B4EA83D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7DDE2E-D61A-4D91-ADA3-279FCB57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00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A42101-0681-4FAE-A5F6-2BB0327F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77F3F6-7332-45C6-9E34-F1D105866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BBBC36-7BBD-49AD-B9F6-43DFAAA1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7F3829-9B52-4807-9AA3-571ECC3B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28DC87-B91D-4B71-9060-3E57D6BF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72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3A64684-13B8-4376-8616-C4EDA1187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387F07-9090-42B3-B095-14076DEE6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076CBB-4F4F-4778-9319-0D0DFE6C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755E48-CC20-4C35-A2B9-49B2A6A4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53E9C0-686D-4E5C-AEED-F4FE82C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64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49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68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12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14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96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73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7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92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0D905C-AE92-4A8F-BB88-DDC45DC4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27C724-B65C-45A4-BD38-999CE2665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BE746B-4888-4EEE-90F8-E850ACC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72E5CB-43B9-4086-B00C-92AA86C6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0807CD-9F27-4A4C-9C5B-A8FA2F8B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98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0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640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37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61AB0-C22E-443E-81F0-E562AFFF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A8B93-4341-4C98-A7D1-028563BE3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2D3285-949A-43C3-980E-7B8DDBCE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668D96-02D9-4EF2-B2AB-A094ABD0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B7682-1674-4595-91E0-4691A2ED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2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560B15-1082-4078-AB4D-358D908D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693D14-96FC-44AB-8E07-22E9994B0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741945-E89D-40EC-9C5A-E072B6591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6EE7AD-ED77-4358-8F25-BA4039AE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177466-6AE3-4D89-909C-35F79110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F4DC8F-415A-4ACD-ACFB-97E50F22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50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EA22DF-2AB8-4B75-B913-A43417AC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431D97-AA22-40A7-A5D8-337CEE04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5BD599-A2FA-497E-8839-D01FA61F0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5E44E3-0232-4B2A-8313-1DDE708C8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61693AD-2B28-4B66-8AA5-362459A1C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FE3E408-3F22-4BE4-8EB8-44B022F3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DCC45ED-EB3F-46AC-8E0A-8DCDCF72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166FA9C-24AF-40EB-8461-92D99B0F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62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0034AB-7E33-4FDA-A1BF-DBEEA40C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6AE1BE-FD60-48A5-8168-32E4EA73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2BABCD7-468B-496F-AD53-E878603C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78B7940-677A-475E-8D2B-F2CD6CB5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05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750371C-370E-459C-BA16-B5AC0D1B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72FFCA1-7521-46D1-9D27-8BD4C316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31983F-C02C-4A31-AC0B-BCFDAC89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7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2BEC9-D636-45D4-9190-B252595F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7E9DA6-C0AA-4DF1-8108-82F34B9AB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71D4E1-74A8-4DC1-8D2D-992FB8EAC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A7066B-0B93-4B08-AD0E-D89E4D87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D445AA-909F-4CAB-AB35-E5306B0D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62EEC7-3E57-4E9B-A80F-C8E9DE44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8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D429D-EE5F-4B18-BCA6-8965EB2D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71C4FDE-E0B5-4556-A1E7-C210BD3F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FF1A6D-04B7-4697-BA82-0484FBB2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E68288-ABE3-480F-AED6-D4ACCCC8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C8DD51-18E9-4AA8-AAA1-1F352617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9F2F36-2367-424C-86B1-616FA987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50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801A82D-B8A8-4467-85D8-AE84775B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7552B5-833E-487B-AA9C-18C180AD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7FA26B-E70D-4F8B-BFBE-8C8B5CDAF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CB8E-4F68-4122-B36B-1B80D3AAC315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E97B0-4B7D-46BA-9472-DEEB0AA70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B5A172-8A48-4D1B-A399-FFA5E9BE9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D44A9-E507-44ED-9C28-305599E7B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A92D-EFA1-4032-932E-C6A05ABEA760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AABF-97BE-4ECB-B136-E0120BE82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76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4.jpeg"/><Relationship Id="rId10" Type="http://schemas.openxmlformats.org/officeDocument/2006/relationships/image" Target="../media/image44.jpeg"/><Relationship Id="rId4" Type="http://schemas.openxmlformats.org/officeDocument/2006/relationships/image" Target="../media/image35.jpeg"/><Relationship Id="rId9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6.jpe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bbenchmark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MpsVE60iRLM" TargetMode="External"/><Relationship Id="rId4" Type="http://schemas.openxmlformats.org/officeDocument/2006/relationships/hyperlink" Target="https://youtu.be/GTjwYzFG54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905.01235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arxiv.org/abs/2011.1337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E0D08C-F73D-4931-96A5-9046DEEB8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Self-supervised Learning </a:t>
            </a:r>
            <a:br>
              <a:rPr lang="en-US" altLang="zh-TW" dirty="0"/>
            </a:br>
            <a:r>
              <a:rPr lang="en-US" altLang="zh-TW" dirty="0"/>
              <a:t>for Speech and Image 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21569B-BEC1-4E1A-9B7C-84FCDD273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Lee</a:t>
            </a:r>
            <a:endParaRPr lang="zh-TW" altLang="en-US" sz="4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2470000-4DAF-4D10-BE25-E56F3A04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3423DE-6FC9-4095-A3C9-77CC3C63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Masking</a:t>
            </a:r>
            <a:endParaRPr lang="zh-TW" altLang="en-US" dirty="0"/>
          </a:p>
        </p:txBody>
      </p:sp>
      <p:sp>
        <p:nvSpPr>
          <p:cNvPr id="9" name="矩形: 圓角 3">
            <a:extLst>
              <a:ext uri="{FF2B5EF4-FFF2-40B4-BE49-F238E27FC236}">
                <a16:creationId xmlns:a16="http://schemas.microsoft.com/office/drawing/2014/main" id="{85B2E6A4-D251-4113-9DC2-BC8F2C8016B8}"/>
              </a:ext>
            </a:extLst>
          </p:cNvPr>
          <p:cNvSpPr/>
          <p:nvPr/>
        </p:nvSpPr>
        <p:spPr>
          <a:xfrm>
            <a:off x="5124650" y="3742405"/>
            <a:ext cx="4152700" cy="1171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8FFFD71-634E-4589-B395-88267D82581E}"/>
              </a:ext>
            </a:extLst>
          </p:cNvPr>
          <p:cNvGrpSpPr/>
          <p:nvPr/>
        </p:nvGrpSpPr>
        <p:grpSpPr>
          <a:xfrm>
            <a:off x="5305330" y="2590117"/>
            <a:ext cx="195209" cy="1145537"/>
            <a:chOff x="1647730" y="2482568"/>
            <a:chExt cx="195209" cy="1145537"/>
          </a:xfrm>
        </p:grpSpPr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BBFC7776-4F30-4718-982B-07BDFC53B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5335" y="32765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A5DAA56-E317-48EB-A118-60D44D1C5D9C}"/>
                </a:ext>
              </a:extLst>
            </p:cNvPr>
            <p:cNvSpPr/>
            <p:nvPr/>
          </p:nvSpPr>
          <p:spPr>
            <a:xfrm rot="5400000">
              <a:off x="1365191" y="27651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E4EEC66-BD4E-4000-840A-17C02F6F062B}"/>
              </a:ext>
            </a:extLst>
          </p:cNvPr>
          <p:cNvGrpSpPr/>
          <p:nvPr/>
        </p:nvGrpSpPr>
        <p:grpSpPr>
          <a:xfrm>
            <a:off x="4791950" y="5352005"/>
            <a:ext cx="5314074" cy="615159"/>
            <a:chOff x="-511944" y="3377192"/>
            <a:chExt cx="3965607" cy="622870"/>
          </a:xfrm>
        </p:grpSpPr>
        <p:pic>
          <p:nvPicPr>
            <p:cNvPr id="15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1701638A-F2A4-4938-AA47-9AF8BB260A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C1A776EB-A80A-4036-AAC3-0C08CF517C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8D6CAE23-17FF-4869-9DDD-85C843A443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973F836E-451E-466B-AD8E-D30A0248ABE3}"/>
              </a:ext>
            </a:extLst>
          </p:cNvPr>
          <p:cNvSpPr/>
          <p:nvPr/>
        </p:nvSpPr>
        <p:spPr>
          <a:xfrm rot="5400000">
            <a:off x="5022791" y="5561981"/>
            <a:ext cx="760287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332720A-2460-49D0-8B6F-5A222AD64F49}"/>
              </a:ext>
            </a:extLst>
          </p:cNvPr>
          <p:cNvSpPr/>
          <p:nvPr/>
        </p:nvSpPr>
        <p:spPr>
          <a:xfrm rot="5400000">
            <a:off x="6054721" y="5581327"/>
            <a:ext cx="760287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730F85C-E768-4732-8622-3D5B74E24059}"/>
              </a:ext>
            </a:extLst>
          </p:cNvPr>
          <p:cNvSpPr/>
          <p:nvPr/>
        </p:nvSpPr>
        <p:spPr>
          <a:xfrm rot="5400000">
            <a:off x="7086651" y="5595715"/>
            <a:ext cx="760287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8F02C7-10C8-4068-A84F-B8152F3C8362}"/>
              </a:ext>
            </a:extLst>
          </p:cNvPr>
          <p:cNvSpPr/>
          <p:nvPr/>
        </p:nvSpPr>
        <p:spPr>
          <a:xfrm rot="5400000">
            <a:off x="8118581" y="5595715"/>
            <a:ext cx="760287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478DD24-D1D8-4A05-8DA8-F00AF953EF9F}"/>
              </a:ext>
            </a:extLst>
          </p:cNvPr>
          <p:cNvSpPr/>
          <p:nvPr/>
        </p:nvSpPr>
        <p:spPr>
          <a:xfrm rot="5400000">
            <a:off x="5538756" y="5561981"/>
            <a:ext cx="760287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B53862C-EA25-4AB2-BA44-C2CCE80C64D9}"/>
              </a:ext>
            </a:extLst>
          </p:cNvPr>
          <p:cNvSpPr/>
          <p:nvPr/>
        </p:nvSpPr>
        <p:spPr>
          <a:xfrm rot="5400000">
            <a:off x="6570686" y="5581327"/>
            <a:ext cx="760287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2593BE3-B10D-4A5E-855A-262DB992384D}"/>
              </a:ext>
            </a:extLst>
          </p:cNvPr>
          <p:cNvSpPr/>
          <p:nvPr/>
        </p:nvSpPr>
        <p:spPr>
          <a:xfrm rot="5400000">
            <a:off x="8634543" y="5595715"/>
            <a:ext cx="760287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BFA936E-A870-4119-8147-52A615F0C5BF}"/>
              </a:ext>
            </a:extLst>
          </p:cNvPr>
          <p:cNvGrpSpPr/>
          <p:nvPr/>
        </p:nvGrpSpPr>
        <p:grpSpPr>
          <a:xfrm>
            <a:off x="5398806" y="4942227"/>
            <a:ext cx="3623571" cy="351516"/>
            <a:chOff x="1474506" y="4961277"/>
            <a:chExt cx="3623571" cy="351516"/>
          </a:xfrm>
        </p:grpSpPr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CB9099DB-CB11-4115-97AE-4B8522AA7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506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332AD348-4919-4ED8-B7E2-AF894F976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056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6C6B31B0-C6B9-454B-9E27-D74B295B6C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438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3EAD25BE-4E11-4AB6-9232-11248318F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11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A1258B4A-A7BD-43E8-A1C2-296BEAB4C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471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9DDCC7FB-8B3A-4BC8-8252-896AE088E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530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4BF6F0A-7CE3-499C-A835-20620729E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8077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CA9700FF-6881-4823-8FCD-23F6AF666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6150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B9C266AC-253E-4C73-B986-866440CF7744}"/>
              </a:ext>
            </a:extLst>
          </p:cNvPr>
          <p:cNvSpPr/>
          <p:nvPr/>
        </p:nvSpPr>
        <p:spPr>
          <a:xfrm rot="5400000">
            <a:off x="7602616" y="5595715"/>
            <a:ext cx="760287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DEF49E5-7254-4A5A-BAA2-C461D0E3DF54}"/>
              </a:ext>
            </a:extLst>
          </p:cNvPr>
          <p:cNvSpPr txBox="1"/>
          <p:nvPr/>
        </p:nvSpPr>
        <p:spPr>
          <a:xfrm>
            <a:off x="9622417" y="5264648"/>
            <a:ext cx="255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Some of the input are masked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A598028-4258-48DD-8D22-48D355ECE528}"/>
              </a:ext>
            </a:extLst>
          </p:cNvPr>
          <p:cNvSpPr/>
          <p:nvPr/>
        </p:nvSpPr>
        <p:spPr>
          <a:xfrm rot="5400000">
            <a:off x="5530271" y="5570696"/>
            <a:ext cx="760287" cy="195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2D4D586-8849-4253-9109-13CE81F1BF4D}"/>
              </a:ext>
            </a:extLst>
          </p:cNvPr>
          <p:cNvSpPr/>
          <p:nvPr/>
        </p:nvSpPr>
        <p:spPr>
          <a:xfrm rot="5400000">
            <a:off x="7616292" y="5604337"/>
            <a:ext cx="760287" cy="195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CDF5D85-5D8F-4952-9492-C1C8AED1A7DE}"/>
              </a:ext>
            </a:extLst>
          </p:cNvPr>
          <p:cNvSpPr txBox="1"/>
          <p:nvPr/>
        </p:nvSpPr>
        <p:spPr>
          <a:xfrm>
            <a:off x="5305330" y="6129724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masked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4A813AF-B891-4226-8214-93FEEB828322}"/>
              </a:ext>
            </a:extLst>
          </p:cNvPr>
          <p:cNvSpPr txBox="1"/>
          <p:nvPr/>
        </p:nvSpPr>
        <p:spPr>
          <a:xfrm>
            <a:off x="7488220" y="6101518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masked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01EDA9C4-CE4C-4C2F-9F76-39662CAEE135}"/>
              </a:ext>
            </a:extLst>
          </p:cNvPr>
          <p:cNvGrpSpPr/>
          <p:nvPr/>
        </p:nvGrpSpPr>
        <p:grpSpPr>
          <a:xfrm>
            <a:off x="5824030" y="2590117"/>
            <a:ext cx="195209" cy="1145537"/>
            <a:chOff x="1800130" y="2634968"/>
            <a:chExt cx="195209" cy="1145537"/>
          </a:xfrm>
        </p:grpSpPr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B3A6BDD5-90A5-4374-8DE9-38A2AA316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EBA36E8-850C-4DE0-9F26-CC2194AC20BA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5B009D3E-53CA-4447-8598-14DF14E59848}"/>
              </a:ext>
            </a:extLst>
          </p:cNvPr>
          <p:cNvGrpSpPr/>
          <p:nvPr/>
        </p:nvGrpSpPr>
        <p:grpSpPr>
          <a:xfrm>
            <a:off x="6342730" y="2590117"/>
            <a:ext cx="195209" cy="1145537"/>
            <a:chOff x="1800130" y="2634968"/>
            <a:chExt cx="195209" cy="1145537"/>
          </a:xfrm>
        </p:grpSpPr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FDE029C5-89B8-465F-8F2B-B0503687D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235C73C-9581-40C5-BD5F-371BF1D196BC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F415137-0A68-439A-8346-EAEEF67A1579}"/>
              </a:ext>
            </a:extLst>
          </p:cNvPr>
          <p:cNvGrpSpPr/>
          <p:nvPr/>
        </p:nvGrpSpPr>
        <p:grpSpPr>
          <a:xfrm>
            <a:off x="6861430" y="2590117"/>
            <a:ext cx="195209" cy="1145537"/>
            <a:chOff x="1800130" y="2634968"/>
            <a:chExt cx="195209" cy="1145537"/>
          </a:xfrm>
        </p:grpSpPr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18FE5E17-496C-46D2-9881-CC3543014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85A544F-7385-469C-9195-F62AF23F6414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21638355-68CF-4430-A332-4454FBD33710}"/>
              </a:ext>
            </a:extLst>
          </p:cNvPr>
          <p:cNvGrpSpPr/>
          <p:nvPr/>
        </p:nvGrpSpPr>
        <p:grpSpPr>
          <a:xfrm>
            <a:off x="7380130" y="2590117"/>
            <a:ext cx="195209" cy="1145537"/>
            <a:chOff x="3763266" y="2476734"/>
            <a:chExt cx="195209" cy="1145537"/>
          </a:xfrm>
        </p:grpSpPr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DD3527E2-0CBA-4529-89ED-BC486440D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0871" y="327075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02184E3-21D6-4E46-A98E-6EE0BF544368}"/>
                </a:ext>
              </a:extLst>
            </p:cNvPr>
            <p:cNvSpPr/>
            <p:nvPr/>
          </p:nvSpPr>
          <p:spPr>
            <a:xfrm rot="5400000">
              <a:off x="3480727" y="275927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8D0AACFE-1431-4DEA-8733-EC246AEBD83A}"/>
              </a:ext>
            </a:extLst>
          </p:cNvPr>
          <p:cNvGrpSpPr/>
          <p:nvPr/>
        </p:nvGrpSpPr>
        <p:grpSpPr>
          <a:xfrm>
            <a:off x="7898830" y="2590117"/>
            <a:ext cx="195209" cy="1145537"/>
            <a:chOff x="1800130" y="2634968"/>
            <a:chExt cx="195209" cy="1145537"/>
          </a:xfrm>
        </p:grpSpPr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9CA4701D-F022-4970-A708-BFFF1DDD4B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E26754F-FC6A-4B5F-B412-0FB51D47A0FA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DA0001C5-68E0-4257-8734-92A69189CA7A}"/>
              </a:ext>
            </a:extLst>
          </p:cNvPr>
          <p:cNvGrpSpPr/>
          <p:nvPr/>
        </p:nvGrpSpPr>
        <p:grpSpPr>
          <a:xfrm>
            <a:off x="8417530" y="2590117"/>
            <a:ext cx="195209" cy="1145537"/>
            <a:chOff x="1800130" y="2634968"/>
            <a:chExt cx="195209" cy="1145537"/>
          </a:xfrm>
        </p:grpSpPr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9539A400-2270-43D1-AEFB-1FCFEC179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29982F1-1F53-4044-8E74-F1EE0BE07A47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4DB2DCB9-F1BF-4347-80DE-3185F118C7A6}"/>
              </a:ext>
            </a:extLst>
          </p:cNvPr>
          <p:cNvGrpSpPr/>
          <p:nvPr/>
        </p:nvGrpSpPr>
        <p:grpSpPr>
          <a:xfrm>
            <a:off x="8936232" y="2590117"/>
            <a:ext cx="195209" cy="1145537"/>
            <a:chOff x="1800130" y="2634968"/>
            <a:chExt cx="195209" cy="1145537"/>
          </a:xfrm>
        </p:grpSpPr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4145991E-BDF0-46C7-ABBE-F12603D6B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B7C3CB2-DE45-429F-863B-8F099A3D7203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EC8C93CD-70C5-445D-9E8D-9CC475A484E5}"/>
              </a:ext>
            </a:extLst>
          </p:cNvPr>
          <p:cNvCxnSpPr>
            <a:cxnSpLocks/>
          </p:cNvCxnSpPr>
          <p:nvPr/>
        </p:nvCxnSpPr>
        <p:spPr>
          <a:xfrm flipV="1">
            <a:off x="5921634" y="223860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E6E6A0FD-7FC9-45EC-B660-934065EAB4DF}"/>
              </a:ext>
            </a:extLst>
          </p:cNvPr>
          <p:cNvCxnSpPr>
            <a:cxnSpLocks/>
          </p:cNvCxnSpPr>
          <p:nvPr/>
        </p:nvCxnSpPr>
        <p:spPr>
          <a:xfrm flipV="1">
            <a:off x="7987534" y="2238601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67517EE2-F580-4AAE-9275-37DB3E8EC2BA}"/>
              </a:ext>
            </a:extLst>
          </p:cNvPr>
          <p:cNvSpPr/>
          <p:nvPr/>
        </p:nvSpPr>
        <p:spPr>
          <a:xfrm>
            <a:off x="5605165" y="1695450"/>
            <a:ext cx="619211" cy="4848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4E7B213-8DED-4755-BAF8-E12C50D7037C}"/>
              </a:ext>
            </a:extLst>
          </p:cNvPr>
          <p:cNvSpPr/>
          <p:nvPr/>
        </p:nvSpPr>
        <p:spPr>
          <a:xfrm>
            <a:off x="7680844" y="1724213"/>
            <a:ext cx="619211" cy="4848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70311B13-231E-44A8-A60C-2CC30988A5C7}"/>
              </a:ext>
            </a:extLst>
          </p:cNvPr>
          <p:cNvCxnSpPr>
            <a:cxnSpLocks/>
          </p:cNvCxnSpPr>
          <p:nvPr/>
        </p:nvCxnSpPr>
        <p:spPr>
          <a:xfrm flipV="1">
            <a:off x="5895878" y="134393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EF62B457-553D-4A97-9FE8-B592687361CD}"/>
              </a:ext>
            </a:extLst>
          </p:cNvPr>
          <p:cNvGrpSpPr/>
          <p:nvPr/>
        </p:nvGrpSpPr>
        <p:grpSpPr>
          <a:xfrm>
            <a:off x="4791950" y="571596"/>
            <a:ext cx="5314074" cy="794021"/>
            <a:chOff x="798793" y="116970"/>
            <a:chExt cx="5314074" cy="794021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54A235C7-2A98-4C40-B466-F36F2C4D7638}"/>
                </a:ext>
              </a:extLst>
            </p:cNvPr>
            <p:cNvGrpSpPr/>
            <p:nvPr/>
          </p:nvGrpSpPr>
          <p:grpSpPr>
            <a:xfrm>
              <a:off x="798793" y="189533"/>
              <a:ext cx="5314074" cy="615159"/>
              <a:chOff x="-511944" y="3377192"/>
              <a:chExt cx="3965607" cy="622870"/>
            </a:xfrm>
          </p:grpSpPr>
          <p:pic>
            <p:nvPicPr>
              <p:cNvPr id="76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35DF0420-46C4-4FA8-90C0-442FFDB82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DC90F04E-4472-4A24-8FCD-A715D4D7F7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4D1276C4-AEB5-4253-9C35-18DE94266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BF5D173-B79F-4442-8A98-503F55CD5A6B}"/>
                </a:ext>
              </a:extLst>
            </p:cNvPr>
            <p:cNvSpPr/>
            <p:nvPr/>
          </p:nvSpPr>
          <p:spPr>
            <a:xfrm rot="5400000">
              <a:off x="1029634" y="399509"/>
              <a:ext cx="760287" cy="195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36A45FF7-DA9C-43C8-B32A-F886C9E40584}"/>
                </a:ext>
              </a:extLst>
            </p:cNvPr>
            <p:cNvSpPr/>
            <p:nvPr/>
          </p:nvSpPr>
          <p:spPr>
            <a:xfrm rot="5400000">
              <a:off x="2061564" y="418855"/>
              <a:ext cx="760287" cy="1952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7037396E-35F6-45F9-BD1F-D64A1D0C02E5}"/>
                </a:ext>
              </a:extLst>
            </p:cNvPr>
            <p:cNvSpPr/>
            <p:nvPr/>
          </p:nvSpPr>
          <p:spPr>
            <a:xfrm rot="5400000">
              <a:off x="3093494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396CA5E2-6EBA-467F-9823-8F283BDA8654}"/>
                </a:ext>
              </a:extLst>
            </p:cNvPr>
            <p:cNvSpPr/>
            <p:nvPr/>
          </p:nvSpPr>
          <p:spPr>
            <a:xfrm rot="5400000">
              <a:off x="4125424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EC8CD83A-9644-48E2-A409-50FD840A0EC0}"/>
                </a:ext>
              </a:extLst>
            </p:cNvPr>
            <p:cNvSpPr/>
            <p:nvPr/>
          </p:nvSpPr>
          <p:spPr>
            <a:xfrm rot="5400000">
              <a:off x="1545599" y="399509"/>
              <a:ext cx="760287" cy="195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59FF9A97-B89C-470C-9D0F-4A178A2D5581}"/>
                </a:ext>
              </a:extLst>
            </p:cNvPr>
            <p:cNvSpPr/>
            <p:nvPr/>
          </p:nvSpPr>
          <p:spPr>
            <a:xfrm rot="5400000">
              <a:off x="2577529" y="418855"/>
              <a:ext cx="760287" cy="1952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437A69CB-2CD5-4BD9-94EC-EBFE8BE1BB4E}"/>
                </a:ext>
              </a:extLst>
            </p:cNvPr>
            <p:cNvSpPr/>
            <p:nvPr/>
          </p:nvSpPr>
          <p:spPr>
            <a:xfrm rot="5400000">
              <a:off x="4641386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B7E6EF3-E22D-413D-B2B3-7A00C901DB92}"/>
                </a:ext>
              </a:extLst>
            </p:cNvPr>
            <p:cNvSpPr/>
            <p:nvPr/>
          </p:nvSpPr>
          <p:spPr>
            <a:xfrm rot="5400000">
              <a:off x="3609459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0745499A-CC7C-4275-B2A2-C5B107795827}"/>
              </a:ext>
            </a:extLst>
          </p:cNvPr>
          <p:cNvCxnSpPr>
            <a:cxnSpLocks/>
          </p:cNvCxnSpPr>
          <p:nvPr/>
        </p:nvCxnSpPr>
        <p:spPr>
          <a:xfrm flipV="1">
            <a:off x="7990449" y="137269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382AD6D3-5DFF-464D-80E8-9F3E94448BA2}"/>
              </a:ext>
            </a:extLst>
          </p:cNvPr>
          <p:cNvSpPr/>
          <p:nvPr/>
        </p:nvSpPr>
        <p:spPr>
          <a:xfrm>
            <a:off x="8359372" y="177080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F796F724-E9AE-4F1A-93CF-21CE3A79601C}"/>
              </a:ext>
            </a:extLst>
          </p:cNvPr>
          <p:cNvSpPr/>
          <p:nvPr/>
        </p:nvSpPr>
        <p:spPr>
          <a:xfrm>
            <a:off x="9727079" y="571596"/>
            <a:ext cx="2205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 to reconstruct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2" name="Google Shape;455;p28">
            <a:extLst>
              <a:ext uri="{FF2B5EF4-FFF2-40B4-BE49-F238E27FC236}">
                <a16:creationId xmlns:a16="http://schemas.microsoft.com/office/drawing/2014/main" id="{1B24D598-54FA-42E5-A582-2B09A3D779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61" t="10068" b="18828"/>
          <a:stretch/>
        </p:blipFill>
        <p:spPr>
          <a:xfrm>
            <a:off x="8245349" y="4066318"/>
            <a:ext cx="886092" cy="74823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矩形 82">
            <a:extLst>
              <a:ext uri="{FF2B5EF4-FFF2-40B4-BE49-F238E27FC236}">
                <a16:creationId xmlns:a16="http://schemas.microsoft.com/office/drawing/2014/main" id="{B8062616-4DBF-4CA7-92B0-59CED2D35DFD}"/>
              </a:ext>
            </a:extLst>
          </p:cNvPr>
          <p:cNvSpPr/>
          <p:nvPr/>
        </p:nvSpPr>
        <p:spPr>
          <a:xfrm>
            <a:off x="5936465" y="3971007"/>
            <a:ext cx="1849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Mockingjay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73EA7597-DEC3-49F3-9983-FE2A859A4FAC}"/>
              </a:ext>
            </a:extLst>
          </p:cNvPr>
          <p:cNvSpPr/>
          <p:nvPr/>
        </p:nvSpPr>
        <p:spPr>
          <a:xfrm>
            <a:off x="5793253" y="4415612"/>
            <a:ext cx="213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mimic sound it hears</a:t>
            </a:r>
          </a:p>
        </p:txBody>
      </p:sp>
      <p:pic>
        <p:nvPicPr>
          <p:cNvPr id="85" name="Picture 6" descr="BERT QA 機器人實戰– 下篇- The coding day 整天打扣">
            <a:extLst>
              <a:ext uri="{FF2B5EF4-FFF2-40B4-BE49-F238E27FC236}">
                <a16:creationId xmlns:a16="http://schemas.microsoft.com/office/drawing/2014/main" id="{8E0F19F3-8CAD-4DF6-9ECF-89AF023F4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68" y="1502443"/>
            <a:ext cx="1851424" cy="24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文字方塊 85">
            <a:extLst>
              <a:ext uri="{FF2B5EF4-FFF2-40B4-BE49-F238E27FC236}">
                <a16:creationId xmlns:a16="http://schemas.microsoft.com/office/drawing/2014/main" id="{9E203FB1-7F54-4141-BC07-7F4389EAAC1B}"/>
              </a:ext>
            </a:extLst>
          </p:cNvPr>
          <p:cNvSpPr txBox="1"/>
          <p:nvPr/>
        </p:nvSpPr>
        <p:spPr>
          <a:xfrm>
            <a:off x="1231955" y="4063082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BERT series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1750DBEF-9713-48A4-BFC0-01C138252AAB}"/>
              </a:ext>
            </a:extLst>
          </p:cNvPr>
          <p:cNvSpPr txBox="1"/>
          <p:nvPr/>
        </p:nvSpPr>
        <p:spPr>
          <a:xfrm>
            <a:off x="1036575" y="5693319"/>
            <a:ext cx="336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https://arxiv.org/abs/1910.12638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63FEBD4-1829-48B0-B08E-B79D900F42E1}"/>
              </a:ext>
            </a:extLst>
          </p:cNvPr>
          <p:cNvSpPr txBox="1"/>
          <p:nvPr/>
        </p:nvSpPr>
        <p:spPr>
          <a:xfrm>
            <a:off x="1028144" y="5178721"/>
            <a:ext cx="306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How about </a:t>
            </a:r>
            <a:r>
              <a:rPr lang="en-US" altLang="zh-TW" sz="2800" b="1" dirty="0"/>
              <a:t>speech</a:t>
            </a:r>
            <a:r>
              <a:rPr lang="en-US" altLang="zh-TW" sz="2800" dirty="0"/>
              <a:t>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6715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5" grpId="0"/>
      <p:bldP spid="36" grpId="0" animBg="1"/>
      <p:bldP spid="37" grpId="0" animBg="1"/>
      <p:bldP spid="38" grpId="0"/>
      <p:bldP spid="39" grpId="0"/>
      <p:bldP spid="63" grpId="0" animBg="1"/>
      <p:bldP spid="64" grpId="0" animBg="1"/>
      <p:bldP spid="80" grpId="0"/>
      <p:bldP spid="81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71DAD3-C54E-43C0-A560-9F90C681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Masking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A5E00D-AF8A-4EE4-AB90-35595CA0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Smoothness of acoustic features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Masking strategies for speech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B1D5965-0907-48BF-BDA2-A76ED40E74D1}"/>
              </a:ext>
            </a:extLst>
          </p:cNvPr>
          <p:cNvGrpSpPr/>
          <p:nvPr/>
        </p:nvGrpSpPr>
        <p:grpSpPr>
          <a:xfrm>
            <a:off x="5782238" y="2688021"/>
            <a:ext cx="5314074" cy="615159"/>
            <a:chOff x="-511944" y="3377192"/>
            <a:chExt cx="3965607" cy="622870"/>
          </a:xfrm>
        </p:grpSpPr>
        <p:pic>
          <p:nvPicPr>
            <p:cNvPr id="14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50725964-3DFA-4775-BE5D-287F487E38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5F80965F-0543-42F8-BDED-A0A9D3FFBD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01B4C2D0-102A-4438-8F12-C19AB3CE25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F39D118-BC7F-4600-882C-66301AEACD51}"/>
              </a:ext>
            </a:extLst>
          </p:cNvPr>
          <p:cNvSpPr/>
          <p:nvPr/>
        </p:nvSpPr>
        <p:spPr>
          <a:xfrm rot="5400000">
            <a:off x="5853222" y="2886403"/>
            <a:ext cx="1080000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BAC67A-789E-409F-82A3-2BE4664579AA}"/>
              </a:ext>
            </a:extLst>
          </p:cNvPr>
          <p:cNvSpPr/>
          <p:nvPr/>
        </p:nvSpPr>
        <p:spPr>
          <a:xfrm rot="5400000">
            <a:off x="6885152" y="2905749"/>
            <a:ext cx="1080000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5EB2196-F13F-4375-936C-CAB5DB9BFC14}"/>
              </a:ext>
            </a:extLst>
          </p:cNvPr>
          <p:cNvSpPr/>
          <p:nvPr/>
        </p:nvSpPr>
        <p:spPr>
          <a:xfrm rot="5400000">
            <a:off x="7917082" y="2920137"/>
            <a:ext cx="108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52A709-76F7-4265-8F0B-9F9ACD14D01B}"/>
              </a:ext>
            </a:extLst>
          </p:cNvPr>
          <p:cNvSpPr/>
          <p:nvPr/>
        </p:nvSpPr>
        <p:spPr>
          <a:xfrm rot="5400000">
            <a:off x="8949012" y="2920137"/>
            <a:ext cx="1080000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CD6D46-E9EC-4094-B811-F7E9762E25FF}"/>
              </a:ext>
            </a:extLst>
          </p:cNvPr>
          <p:cNvSpPr/>
          <p:nvPr/>
        </p:nvSpPr>
        <p:spPr>
          <a:xfrm rot="5400000">
            <a:off x="6369187" y="2886403"/>
            <a:ext cx="1080000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BC88A2-70A0-4876-A662-B0C3D547BBF8}"/>
              </a:ext>
            </a:extLst>
          </p:cNvPr>
          <p:cNvSpPr/>
          <p:nvPr/>
        </p:nvSpPr>
        <p:spPr>
          <a:xfrm rot="5400000">
            <a:off x="7401117" y="2905749"/>
            <a:ext cx="1080000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1636CA-2B09-41A8-A841-CDD2E003D230}"/>
              </a:ext>
            </a:extLst>
          </p:cNvPr>
          <p:cNvSpPr/>
          <p:nvPr/>
        </p:nvSpPr>
        <p:spPr>
          <a:xfrm rot="5400000">
            <a:off x="9464974" y="2920137"/>
            <a:ext cx="1080000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43A084-4462-49CD-94F1-698F761E2809}"/>
              </a:ext>
            </a:extLst>
          </p:cNvPr>
          <p:cNvSpPr/>
          <p:nvPr/>
        </p:nvSpPr>
        <p:spPr>
          <a:xfrm rot="5400000">
            <a:off x="8433047" y="2920137"/>
            <a:ext cx="1080000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8E53DF9-C1B4-45E0-8308-4E189AC26B93}"/>
              </a:ext>
            </a:extLst>
          </p:cNvPr>
          <p:cNvSpPr/>
          <p:nvPr/>
        </p:nvSpPr>
        <p:spPr>
          <a:xfrm rot="5400000">
            <a:off x="7787090" y="2283446"/>
            <a:ext cx="1358833" cy="1427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2B2D3C2-6F1A-4010-BD23-5FA51D0EEE7B}"/>
              </a:ext>
            </a:extLst>
          </p:cNvPr>
          <p:cNvSpPr txBox="1"/>
          <p:nvPr/>
        </p:nvSpPr>
        <p:spPr>
          <a:xfrm>
            <a:off x="1095688" y="2255830"/>
            <a:ext cx="336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https://arxiv.org/abs/1910.12638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E5D1777-4A83-4F77-8537-22AE0F00F951}"/>
              </a:ext>
            </a:extLst>
          </p:cNvPr>
          <p:cNvSpPr txBox="1"/>
          <p:nvPr/>
        </p:nvSpPr>
        <p:spPr>
          <a:xfrm>
            <a:off x="1329151" y="56667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TERA:</a:t>
            </a:r>
            <a:r>
              <a:rPr lang="en-US" altLang="zh-TW" dirty="0"/>
              <a:t> </a:t>
            </a:r>
            <a:r>
              <a:rPr lang="zh-TW" altLang="en-US" dirty="0"/>
              <a:t>https://arxiv.org/abs/2007.06028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EB95FC26-76B6-4620-8D1E-12B17B137CA9}"/>
              </a:ext>
            </a:extLst>
          </p:cNvPr>
          <p:cNvSpPr txBox="1"/>
          <p:nvPr/>
        </p:nvSpPr>
        <p:spPr>
          <a:xfrm>
            <a:off x="7331271" y="1713514"/>
            <a:ext cx="40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Masking consecutive features</a:t>
            </a:r>
            <a:endParaRPr lang="zh-TW" altLang="en-US" sz="2400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8E9F2BB3-FD85-4249-B73C-0A56731469E7}"/>
              </a:ext>
            </a:extLst>
          </p:cNvPr>
          <p:cNvGrpSpPr/>
          <p:nvPr/>
        </p:nvGrpSpPr>
        <p:grpSpPr>
          <a:xfrm>
            <a:off x="5782237" y="4969373"/>
            <a:ext cx="5314074" cy="615159"/>
            <a:chOff x="-511944" y="3377192"/>
            <a:chExt cx="3965607" cy="622870"/>
          </a:xfrm>
        </p:grpSpPr>
        <p:pic>
          <p:nvPicPr>
            <p:cNvPr id="39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07A8BA7D-57AB-4C3E-B8F4-DA850D14EB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25E2C941-5DB2-47EE-8DC8-308ACB753C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641A285C-AE66-4B88-BC0F-20E48E5FBC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A846301E-1026-4946-8364-CE543CAC303D}"/>
              </a:ext>
            </a:extLst>
          </p:cNvPr>
          <p:cNvSpPr/>
          <p:nvPr/>
        </p:nvSpPr>
        <p:spPr>
          <a:xfrm rot="5400000">
            <a:off x="5853221" y="5167755"/>
            <a:ext cx="1080000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78337BB-8CC7-41D0-B8BC-24AA1948BC03}"/>
              </a:ext>
            </a:extLst>
          </p:cNvPr>
          <p:cNvSpPr/>
          <p:nvPr/>
        </p:nvSpPr>
        <p:spPr>
          <a:xfrm rot="5400000">
            <a:off x="6885151" y="5187101"/>
            <a:ext cx="1080000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3CE8086-8786-4324-AB01-ECEA51EFA4D3}"/>
              </a:ext>
            </a:extLst>
          </p:cNvPr>
          <p:cNvSpPr/>
          <p:nvPr/>
        </p:nvSpPr>
        <p:spPr>
          <a:xfrm rot="5400000">
            <a:off x="7917081" y="5201489"/>
            <a:ext cx="108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90A1BF8-38B5-43E3-9B1A-A48963F3D3D9}"/>
              </a:ext>
            </a:extLst>
          </p:cNvPr>
          <p:cNvSpPr/>
          <p:nvPr/>
        </p:nvSpPr>
        <p:spPr>
          <a:xfrm rot="5400000">
            <a:off x="8949011" y="5201489"/>
            <a:ext cx="1080000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2BDDB2E-0C76-4FB5-8F0F-CD705610F45B}"/>
              </a:ext>
            </a:extLst>
          </p:cNvPr>
          <p:cNvSpPr/>
          <p:nvPr/>
        </p:nvSpPr>
        <p:spPr>
          <a:xfrm rot="5400000">
            <a:off x="6369186" y="5167755"/>
            <a:ext cx="1080000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948C066-0860-449A-93C7-A7F0BC962A1D}"/>
              </a:ext>
            </a:extLst>
          </p:cNvPr>
          <p:cNvSpPr/>
          <p:nvPr/>
        </p:nvSpPr>
        <p:spPr>
          <a:xfrm rot="5400000">
            <a:off x="7401116" y="5187101"/>
            <a:ext cx="1080000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0A419E0-CECA-451A-9FBB-E28DAD7ABDF4}"/>
              </a:ext>
            </a:extLst>
          </p:cNvPr>
          <p:cNvSpPr/>
          <p:nvPr/>
        </p:nvSpPr>
        <p:spPr>
          <a:xfrm rot="5400000">
            <a:off x="9464973" y="5201489"/>
            <a:ext cx="1080000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1BB2969-32E1-41A3-AA5C-1BCF0B5DA816}"/>
              </a:ext>
            </a:extLst>
          </p:cNvPr>
          <p:cNvSpPr/>
          <p:nvPr/>
        </p:nvSpPr>
        <p:spPr>
          <a:xfrm rot="5400000">
            <a:off x="8433046" y="5201489"/>
            <a:ext cx="1080000" cy="195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BC6222D-C082-43D1-91B9-5318F7782671}"/>
              </a:ext>
            </a:extLst>
          </p:cNvPr>
          <p:cNvSpPr/>
          <p:nvPr/>
        </p:nvSpPr>
        <p:spPr>
          <a:xfrm rot="5400000">
            <a:off x="8049501" y="2895849"/>
            <a:ext cx="264946" cy="4171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F2F9197-616C-4AEB-857F-9739D8E7DE8B}"/>
              </a:ext>
            </a:extLst>
          </p:cNvPr>
          <p:cNvSpPr txBox="1"/>
          <p:nvPr/>
        </p:nvSpPr>
        <p:spPr>
          <a:xfrm>
            <a:off x="7425151" y="4169191"/>
            <a:ext cx="40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Masking specific dimensions</a:t>
            </a:r>
            <a:endParaRPr lang="zh-TW" altLang="en-US" sz="24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BBE8F83-D408-4A9A-B851-8F92EDF453E9}"/>
              </a:ext>
            </a:extLst>
          </p:cNvPr>
          <p:cNvSpPr txBox="1"/>
          <p:nvPr/>
        </p:nvSpPr>
        <p:spPr>
          <a:xfrm>
            <a:off x="1362523" y="4794048"/>
            <a:ext cx="390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Learn more speaker information in this way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737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37" grpId="0"/>
      <p:bldP spid="50" grpId="0" animBg="1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9BF11-7C51-47BA-BF37-8A0C680B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Predicting Future </a:t>
            </a:r>
            <a:endParaRPr lang="zh-TW" altLang="en-US" dirty="0"/>
          </a:p>
        </p:txBody>
      </p:sp>
      <p:pic>
        <p:nvPicPr>
          <p:cNvPr id="4" name="Picture 10" descr="ç¸éåç">
            <a:extLst>
              <a:ext uri="{FF2B5EF4-FFF2-40B4-BE49-F238E27FC236}">
                <a16:creationId xmlns:a16="http://schemas.microsoft.com/office/drawing/2014/main" id="{2B785FBD-F6AE-4831-A285-F4D3565E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01" y="1804594"/>
            <a:ext cx="2457450" cy="22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EF7694D-8589-4630-89B2-2A12EAF3C67F}"/>
              </a:ext>
            </a:extLst>
          </p:cNvPr>
          <p:cNvSpPr txBox="1"/>
          <p:nvPr/>
        </p:nvSpPr>
        <p:spPr>
          <a:xfrm>
            <a:off x="1322751" y="4150919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GPT series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C100EC4-C345-4607-88C1-E663BA66FD0B}"/>
              </a:ext>
            </a:extLst>
          </p:cNvPr>
          <p:cNvSpPr txBox="1"/>
          <p:nvPr/>
        </p:nvSpPr>
        <p:spPr>
          <a:xfrm>
            <a:off x="1096281" y="5738301"/>
            <a:ext cx="3936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https://arxiv.org/abs/1910.12607</a:t>
            </a:r>
          </a:p>
        </p:txBody>
      </p:sp>
      <p:sp>
        <p:nvSpPr>
          <p:cNvPr id="84" name="矩形: 圓角 3">
            <a:extLst>
              <a:ext uri="{FF2B5EF4-FFF2-40B4-BE49-F238E27FC236}">
                <a16:creationId xmlns:a16="http://schemas.microsoft.com/office/drawing/2014/main" id="{ACA9F12D-2921-44BE-9BB5-A4174A85F3B8}"/>
              </a:ext>
            </a:extLst>
          </p:cNvPr>
          <p:cNvSpPr/>
          <p:nvPr/>
        </p:nvSpPr>
        <p:spPr>
          <a:xfrm>
            <a:off x="5810450" y="4096329"/>
            <a:ext cx="2642279" cy="1171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C2DABA8-8A56-496F-8FCB-A60E0C6D018B}"/>
              </a:ext>
            </a:extLst>
          </p:cNvPr>
          <p:cNvGrpSpPr/>
          <p:nvPr/>
        </p:nvGrpSpPr>
        <p:grpSpPr>
          <a:xfrm>
            <a:off x="5991130" y="2944041"/>
            <a:ext cx="195209" cy="1145537"/>
            <a:chOff x="1647730" y="2482568"/>
            <a:chExt cx="195209" cy="1145537"/>
          </a:xfrm>
        </p:grpSpPr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0E7FBB93-D817-4FCA-80D0-F07643A53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5335" y="32765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2583ADAF-8CA5-4DA8-B9DE-A91909894891}"/>
                </a:ext>
              </a:extLst>
            </p:cNvPr>
            <p:cNvSpPr/>
            <p:nvPr/>
          </p:nvSpPr>
          <p:spPr>
            <a:xfrm rot="5400000">
              <a:off x="1365191" y="27651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93BAC55B-8A8E-4143-8BEB-EAEB7BCB51DC}"/>
              </a:ext>
            </a:extLst>
          </p:cNvPr>
          <p:cNvGrpSpPr/>
          <p:nvPr/>
        </p:nvGrpSpPr>
        <p:grpSpPr>
          <a:xfrm>
            <a:off x="5477750" y="5705929"/>
            <a:ext cx="5314074" cy="615159"/>
            <a:chOff x="-511944" y="3377192"/>
            <a:chExt cx="3965607" cy="622870"/>
          </a:xfrm>
        </p:grpSpPr>
        <p:pic>
          <p:nvPicPr>
            <p:cNvPr id="89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1894D85A-7C92-4FDA-AECA-AFE4D08270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58342257-B168-4CE2-8F80-FDB7E8E8CB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4C4462F2-5D5A-46C8-8A42-4F86EFE3B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634EFD67-34E5-4359-905C-CB36819D7398}"/>
              </a:ext>
            </a:extLst>
          </p:cNvPr>
          <p:cNvSpPr/>
          <p:nvPr/>
        </p:nvSpPr>
        <p:spPr>
          <a:xfrm rot="5400000">
            <a:off x="5708591" y="5915905"/>
            <a:ext cx="760287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7841E228-99CB-4A23-8ACD-04E133C767E1}"/>
              </a:ext>
            </a:extLst>
          </p:cNvPr>
          <p:cNvSpPr/>
          <p:nvPr/>
        </p:nvSpPr>
        <p:spPr>
          <a:xfrm rot="5400000">
            <a:off x="6740521" y="5935251"/>
            <a:ext cx="760287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9295ED16-9197-47E4-A256-AC5EF25300AD}"/>
              </a:ext>
            </a:extLst>
          </p:cNvPr>
          <p:cNvSpPr/>
          <p:nvPr/>
        </p:nvSpPr>
        <p:spPr>
          <a:xfrm rot="5400000">
            <a:off x="7772451" y="5949639"/>
            <a:ext cx="760287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5F01E35-7A1D-41D0-A6D5-8FD2CC596C68}"/>
              </a:ext>
            </a:extLst>
          </p:cNvPr>
          <p:cNvSpPr/>
          <p:nvPr/>
        </p:nvSpPr>
        <p:spPr>
          <a:xfrm rot="5400000">
            <a:off x="6224556" y="5915905"/>
            <a:ext cx="760287" cy="195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121DB18B-5B99-4AAA-B07F-4F775EC5FA2B}"/>
              </a:ext>
            </a:extLst>
          </p:cNvPr>
          <p:cNvSpPr/>
          <p:nvPr/>
        </p:nvSpPr>
        <p:spPr>
          <a:xfrm rot="5400000">
            <a:off x="7256486" y="5935251"/>
            <a:ext cx="760287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9" name="群組 98">
            <a:extLst>
              <a:ext uri="{FF2B5EF4-FFF2-40B4-BE49-F238E27FC236}">
                <a16:creationId xmlns:a16="http://schemas.microsoft.com/office/drawing/2014/main" id="{C4D7A638-6105-4E21-97C0-84FE16107B8D}"/>
              </a:ext>
            </a:extLst>
          </p:cNvPr>
          <p:cNvGrpSpPr/>
          <p:nvPr/>
        </p:nvGrpSpPr>
        <p:grpSpPr>
          <a:xfrm>
            <a:off x="6084606" y="5296151"/>
            <a:ext cx="2059879" cy="351516"/>
            <a:chOff x="1474506" y="4961277"/>
            <a:chExt cx="2059879" cy="351516"/>
          </a:xfrm>
        </p:grpSpPr>
        <p:cxnSp>
          <p:nvCxnSpPr>
            <p:cNvPr id="100" name="直線單箭頭接點 99">
              <a:extLst>
                <a:ext uri="{FF2B5EF4-FFF2-40B4-BE49-F238E27FC236}">
                  <a16:creationId xmlns:a16="http://schemas.microsoft.com/office/drawing/2014/main" id="{CB2A5202-3F52-423C-9161-658957431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506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>
              <a:extLst>
                <a:ext uri="{FF2B5EF4-FFF2-40B4-BE49-F238E27FC236}">
                  <a16:creationId xmlns:a16="http://schemas.microsoft.com/office/drawing/2014/main" id="{AB2609CC-CEA1-4F36-BD64-58ADD2C66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056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8E6DA3C0-3B04-4F95-B66D-34C944F30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438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3F208205-D59B-4D0E-BA7E-78F2AD2C9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471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71B2F14D-3819-4F19-A998-ABD25663E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530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D7CDEAC8-CA76-42B1-AEFD-5422A9FDDE3B}"/>
              </a:ext>
            </a:extLst>
          </p:cNvPr>
          <p:cNvGrpSpPr/>
          <p:nvPr/>
        </p:nvGrpSpPr>
        <p:grpSpPr>
          <a:xfrm>
            <a:off x="6509830" y="2944041"/>
            <a:ext cx="195209" cy="1145537"/>
            <a:chOff x="1800130" y="2634968"/>
            <a:chExt cx="195209" cy="1145537"/>
          </a:xfrm>
        </p:grpSpPr>
        <p:cxnSp>
          <p:nvCxnSpPr>
            <p:cNvPr id="114" name="直線單箭頭接點 113">
              <a:extLst>
                <a:ext uri="{FF2B5EF4-FFF2-40B4-BE49-F238E27FC236}">
                  <a16:creationId xmlns:a16="http://schemas.microsoft.com/office/drawing/2014/main" id="{34B7DF8F-52DD-4DA5-BD7C-89756C4CB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B2B4DF6F-CF0C-47B6-B6C8-9D4BAB0962D1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1C42375D-6196-4861-BC71-95C782757DF7}"/>
              </a:ext>
            </a:extLst>
          </p:cNvPr>
          <p:cNvGrpSpPr/>
          <p:nvPr/>
        </p:nvGrpSpPr>
        <p:grpSpPr>
          <a:xfrm>
            <a:off x="7028530" y="2944041"/>
            <a:ext cx="195209" cy="1145537"/>
            <a:chOff x="1800130" y="2634968"/>
            <a:chExt cx="195209" cy="1145537"/>
          </a:xfrm>
        </p:grpSpPr>
        <p:cxnSp>
          <p:nvCxnSpPr>
            <p:cNvPr id="117" name="直線單箭頭接點 116">
              <a:extLst>
                <a:ext uri="{FF2B5EF4-FFF2-40B4-BE49-F238E27FC236}">
                  <a16:creationId xmlns:a16="http://schemas.microsoft.com/office/drawing/2014/main" id="{A46688EC-5A51-448A-BFC3-9064C87D7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36F8CE09-1B18-4D58-80C6-2C14EB941C0A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C36543D2-18BE-4FA4-9B20-06E9EAB9E695}"/>
              </a:ext>
            </a:extLst>
          </p:cNvPr>
          <p:cNvGrpSpPr/>
          <p:nvPr/>
        </p:nvGrpSpPr>
        <p:grpSpPr>
          <a:xfrm>
            <a:off x="7547230" y="2944041"/>
            <a:ext cx="195209" cy="1145537"/>
            <a:chOff x="1800130" y="2634968"/>
            <a:chExt cx="195209" cy="1145537"/>
          </a:xfrm>
        </p:grpSpPr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EAF903C3-A364-4962-BD90-8D26BECED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306CE3CA-3D99-4113-B89B-E1C103A6A7F3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C4DB6E16-5382-4ED9-8157-CB5B02D95080}"/>
              </a:ext>
            </a:extLst>
          </p:cNvPr>
          <p:cNvGrpSpPr/>
          <p:nvPr/>
        </p:nvGrpSpPr>
        <p:grpSpPr>
          <a:xfrm>
            <a:off x="8065930" y="2944041"/>
            <a:ext cx="195209" cy="1145537"/>
            <a:chOff x="3763266" y="2476734"/>
            <a:chExt cx="195209" cy="1145537"/>
          </a:xfrm>
        </p:grpSpPr>
        <p:cxnSp>
          <p:nvCxnSpPr>
            <p:cNvPr id="123" name="直線單箭頭接點 122">
              <a:extLst>
                <a:ext uri="{FF2B5EF4-FFF2-40B4-BE49-F238E27FC236}">
                  <a16:creationId xmlns:a16="http://schemas.microsoft.com/office/drawing/2014/main" id="{261E8EE1-47F1-4111-BB94-89FC6E9D8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0871" y="327075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58B168B9-23F5-4567-9A00-08C6538A2A7C}"/>
                </a:ext>
              </a:extLst>
            </p:cNvPr>
            <p:cNvSpPr/>
            <p:nvPr/>
          </p:nvSpPr>
          <p:spPr>
            <a:xfrm rot="5400000">
              <a:off x="3480727" y="275927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135" name="直線單箭頭接點 134">
            <a:extLst>
              <a:ext uri="{FF2B5EF4-FFF2-40B4-BE49-F238E27FC236}">
                <a16:creationId xmlns:a16="http://schemas.microsoft.com/office/drawing/2014/main" id="{6D270690-0D2F-4DD2-999A-7B027B05817A}"/>
              </a:ext>
            </a:extLst>
          </p:cNvPr>
          <p:cNvCxnSpPr>
            <a:cxnSpLocks/>
          </p:cNvCxnSpPr>
          <p:nvPr/>
        </p:nvCxnSpPr>
        <p:spPr>
          <a:xfrm flipV="1">
            <a:off x="8167978" y="261157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矩形: 圓角 136">
            <a:extLst>
              <a:ext uri="{FF2B5EF4-FFF2-40B4-BE49-F238E27FC236}">
                <a16:creationId xmlns:a16="http://schemas.microsoft.com/office/drawing/2014/main" id="{6E959887-0CC8-4E02-A751-DA09E0A26B94}"/>
              </a:ext>
            </a:extLst>
          </p:cNvPr>
          <p:cNvSpPr/>
          <p:nvPr/>
        </p:nvSpPr>
        <p:spPr>
          <a:xfrm>
            <a:off x="7842988" y="2092952"/>
            <a:ext cx="619211" cy="4848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B39F5B31-78A6-4449-844B-5B60EBA25474}"/>
              </a:ext>
            </a:extLst>
          </p:cNvPr>
          <p:cNvGrpSpPr/>
          <p:nvPr/>
        </p:nvGrpSpPr>
        <p:grpSpPr>
          <a:xfrm>
            <a:off x="5477750" y="601670"/>
            <a:ext cx="5314074" cy="794021"/>
            <a:chOff x="798793" y="116970"/>
            <a:chExt cx="5314074" cy="794021"/>
          </a:xfrm>
        </p:grpSpPr>
        <p:grpSp>
          <p:nvGrpSpPr>
            <p:cNvPr id="140" name="群組 139">
              <a:extLst>
                <a:ext uri="{FF2B5EF4-FFF2-40B4-BE49-F238E27FC236}">
                  <a16:creationId xmlns:a16="http://schemas.microsoft.com/office/drawing/2014/main" id="{A9FFB3E6-5FED-4FAE-A566-388B5E8BDA92}"/>
                </a:ext>
              </a:extLst>
            </p:cNvPr>
            <p:cNvGrpSpPr/>
            <p:nvPr/>
          </p:nvGrpSpPr>
          <p:grpSpPr>
            <a:xfrm>
              <a:off x="798793" y="189533"/>
              <a:ext cx="5314074" cy="615159"/>
              <a:chOff x="-511944" y="3377192"/>
              <a:chExt cx="3965607" cy="622870"/>
            </a:xfrm>
          </p:grpSpPr>
          <p:pic>
            <p:nvPicPr>
              <p:cNvPr id="149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62F7D22D-E2DA-49FD-BD74-4C0C8296B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E529E648-7CE2-4480-AB8E-7C800CA7E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6702DAAE-D700-4712-A00A-46473AEE3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9CD6404F-5AD0-4D55-974C-BE9611BF877A}"/>
                </a:ext>
              </a:extLst>
            </p:cNvPr>
            <p:cNvSpPr/>
            <p:nvPr/>
          </p:nvSpPr>
          <p:spPr>
            <a:xfrm rot="5400000">
              <a:off x="1029634" y="399509"/>
              <a:ext cx="760287" cy="195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57F816C8-19A2-4948-9986-5025D61C0950}"/>
                </a:ext>
              </a:extLst>
            </p:cNvPr>
            <p:cNvSpPr/>
            <p:nvPr/>
          </p:nvSpPr>
          <p:spPr>
            <a:xfrm rot="5400000">
              <a:off x="2061564" y="418855"/>
              <a:ext cx="760287" cy="1952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50779BC1-1D38-4470-AFF2-C7A12684DA2B}"/>
                </a:ext>
              </a:extLst>
            </p:cNvPr>
            <p:cNvSpPr/>
            <p:nvPr/>
          </p:nvSpPr>
          <p:spPr>
            <a:xfrm rot="5400000">
              <a:off x="3093494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D6BB397E-3B4F-4823-BCE8-628C717A76C1}"/>
                </a:ext>
              </a:extLst>
            </p:cNvPr>
            <p:cNvSpPr/>
            <p:nvPr/>
          </p:nvSpPr>
          <p:spPr>
            <a:xfrm rot="5400000">
              <a:off x="4125424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086763C6-B9CA-4D22-9381-0454DD12D36D}"/>
                </a:ext>
              </a:extLst>
            </p:cNvPr>
            <p:cNvSpPr/>
            <p:nvPr/>
          </p:nvSpPr>
          <p:spPr>
            <a:xfrm rot="5400000">
              <a:off x="1545599" y="399509"/>
              <a:ext cx="760287" cy="195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02BE3B05-65DE-48A9-B7ED-55FECBB2142C}"/>
                </a:ext>
              </a:extLst>
            </p:cNvPr>
            <p:cNvSpPr/>
            <p:nvPr/>
          </p:nvSpPr>
          <p:spPr>
            <a:xfrm rot="5400000">
              <a:off x="2577529" y="418855"/>
              <a:ext cx="760287" cy="1952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6033C97B-CBA6-41BB-8D56-251536D9599F}"/>
                </a:ext>
              </a:extLst>
            </p:cNvPr>
            <p:cNvSpPr/>
            <p:nvPr/>
          </p:nvSpPr>
          <p:spPr>
            <a:xfrm rot="5400000">
              <a:off x="4641386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150D67B7-FCEA-4EC2-A1FE-CD790F16C5AE}"/>
                </a:ext>
              </a:extLst>
            </p:cNvPr>
            <p:cNvSpPr/>
            <p:nvPr/>
          </p:nvSpPr>
          <p:spPr>
            <a:xfrm rot="5400000">
              <a:off x="3609459" y="433243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1C51EE20-D55C-4FEF-A651-CA3FE1730F84}"/>
              </a:ext>
            </a:extLst>
          </p:cNvPr>
          <p:cNvCxnSpPr>
            <a:cxnSpLocks/>
          </p:cNvCxnSpPr>
          <p:nvPr/>
        </p:nvCxnSpPr>
        <p:spPr>
          <a:xfrm flipV="1">
            <a:off x="9719536" y="1395691"/>
            <a:ext cx="0" cy="342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矩形 152">
            <a:extLst>
              <a:ext uri="{FF2B5EF4-FFF2-40B4-BE49-F238E27FC236}">
                <a16:creationId xmlns:a16="http://schemas.microsoft.com/office/drawing/2014/main" id="{F7CABDAD-FB8F-4EE3-84C8-3B87F4C2AA8C}"/>
              </a:ext>
            </a:extLst>
          </p:cNvPr>
          <p:cNvSpPr/>
          <p:nvPr/>
        </p:nvSpPr>
        <p:spPr>
          <a:xfrm>
            <a:off x="8511893" y="2079399"/>
            <a:ext cx="2109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 classifier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D6F54DBD-B3F7-4F2C-B331-AA7723A404BE}"/>
              </a:ext>
            </a:extLst>
          </p:cNvPr>
          <p:cNvSpPr/>
          <p:nvPr/>
        </p:nvSpPr>
        <p:spPr>
          <a:xfrm>
            <a:off x="6832935" y="4456854"/>
            <a:ext cx="769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APC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EABEA3ED-6668-4903-A1B9-70BD18695219}"/>
              </a:ext>
            </a:extLst>
          </p:cNvPr>
          <p:cNvSpPr txBox="1"/>
          <p:nvPr/>
        </p:nvSpPr>
        <p:spPr>
          <a:xfrm>
            <a:off x="4446793" y="1794236"/>
            <a:ext cx="4328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i="0" dirty="0">
                <a:solidFill>
                  <a:srgbClr val="000000"/>
                </a:solidFill>
                <a:effectLst/>
                <a:latin typeface="Lucida Grande"/>
              </a:rPr>
              <a:t>APC = Autoregressive Predictive Coding</a:t>
            </a: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C977F028-11C8-40F0-A649-036A6FE286AF}"/>
              </a:ext>
            </a:extLst>
          </p:cNvPr>
          <p:cNvSpPr/>
          <p:nvPr/>
        </p:nvSpPr>
        <p:spPr>
          <a:xfrm>
            <a:off x="8511893" y="5492388"/>
            <a:ext cx="2461348" cy="123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C725183D-07A6-4BA4-A6AE-60A9B0D698E2}"/>
                  </a:ext>
                </a:extLst>
              </p:cNvPr>
              <p:cNvSpPr txBox="1"/>
              <p:nvPr/>
            </p:nvSpPr>
            <p:spPr>
              <a:xfrm>
                <a:off x="7940591" y="229747"/>
                <a:ext cx="1054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C725183D-07A6-4BA4-A6AE-60A9B0D6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591" y="229747"/>
                <a:ext cx="10549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4D355419-46C9-49BD-AB24-B92F801F8228}"/>
                  </a:ext>
                </a:extLst>
              </p:cNvPr>
              <p:cNvSpPr txBox="1"/>
              <p:nvPr/>
            </p:nvSpPr>
            <p:spPr>
              <a:xfrm>
                <a:off x="8668559" y="229747"/>
                <a:ext cx="1054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4D355419-46C9-49BD-AB24-B92F801F8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559" y="229747"/>
                <a:ext cx="10549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5FDCAA36-2529-452C-B511-11CCF01A10AD}"/>
                  </a:ext>
                </a:extLst>
              </p:cNvPr>
              <p:cNvSpPr txBox="1"/>
              <p:nvPr/>
            </p:nvSpPr>
            <p:spPr>
              <a:xfrm>
                <a:off x="9182931" y="239435"/>
                <a:ext cx="1054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5FDCAA36-2529-452C-B511-11CCF01A1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931" y="239435"/>
                <a:ext cx="10549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B0BD3D4A-34A6-4A0B-BB2E-F94B7E3A1BD2}"/>
              </a:ext>
            </a:extLst>
          </p:cNvPr>
          <p:cNvCxnSpPr>
            <a:cxnSpLocks/>
          </p:cNvCxnSpPr>
          <p:nvPr/>
        </p:nvCxnSpPr>
        <p:spPr>
          <a:xfrm flipV="1">
            <a:off x="8163535" y="173782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CF7F4558-A878-439F-B2B5-D18F7F5023DB}"/>
              </a:ext>
            </a:extLst>
          </p:cNvPr>
          <p:cNvCxnSpPr>
            <a:cxnSpLocks/>
          </p:cNvCxnSpPr>
          <p:nvPr/>
        </p:nvCxnSpPr>
        <p:spPr>
          <a:xfrm>
            <a:off x="8152593" y="1765460"/>
            <a:ext cx="155780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文字方塊 171">
            <a:extLst>
              <a:ext uri="{FF2B5EF4-FFF2-40B4-BE49-F238E27FC236}">
                <a16:creationId xmlns:a16="http://schemas.microsoft.com/office/drawing/2014/main" id="{11BFED6C-5312-48FA-9B55-E826AB114AB4}"/>
              </a:ext>
            </a:extLst>
          </p:cNvPr>
          <p:cNvSpPr txBox="1"/>
          <p:nvPr/>
        </p:nvSpPr>
        <p:spPr>
          <a:xfrm>
            <a:off x="8768014" y="3487161"/>
            <a:ext cx="270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text:</a:t>
            </a:r>
            <a:endParaRPr lang="zh-TW" altLang="en-US" sz="2400" dirty="0"/>
          </a:p>
        </p:txBody>
      </p:sp>
      <p:sp>
        <p:nvSpPr>
          <p:cNvPr id="173" name="文字方塊 172">
            <a:extLst>
              <a:ext uri="{FF2B5EF4-FFF2-40B4-BE49-F238E27FC236}">
                <a16:creationId xmlns:a16="http://schemas.microsoft.com/office/drawing/2014/main" id="{0ACB8A09-76C7-4C7D-85D4-CC2BFA825C62}"/>
              </a:ext>
            </a:extLst>
          </p:cNvPr>
          <p:cNvSpPr txBox="1"/>
          <p:nvPr/>
        </p:nvSpPr>
        <p:spPr>
          <a:xfrm>
            <a:off x="8775350" y="4618594"/>
            <a:ext cx="384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speech: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12E9017B-4DA4-4DB7-A9CF-B81FA01F39F3}"/>
                  </a:ext>
                </a:extLst>
              </p:cNvPr>
              <p:cNvSpPr txBox="1"/>
              <p:nvPr/>
            </p:nvSpPr>
            <p:spPr>
              <a:xfrm>
                <a:off x="9891192" y="3950864"/>
                <a:ext cx="2700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12E9017B-4DA4-4DB7-A9CF-B81FA01F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92" y="3950864"/>
                <a:ext cx="270058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4310EF48-50F3-4756-9465-15D9701D0CB8}"/>
                  </a:ext>
                </a:extLst>
              </p:cNvPr>
              <p:cNvSpPr txBox="1"/>
              <p:nvPr/>
            </p:nvSpPr>
            <p:spPr>
              <a:xfrm>
                <a:off x="9632882" y="5164950"/>
                <a:ext cx="2700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Usually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4310EF48-50F3-4756-9465-15D9701D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882" y="5164950"/>
                <a:ext cx="2700581" cy="461665"/>
              </a:xfrm>
              <a:prstGeom prst="rect">
                <a:avLst/>
              </a:prstGeom>
              <a:blipFill>
                <a:blip r:embed="rId9"/>
                <a:stretch>
                  <a:fillRect l="-338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字方塊 66">
            <a:extLst>
              <a:ext uri="{FF2B5EF4-FFF2-40B4-BE49-F238E27FC236}">
                <a16:creationId xmlns:a16="http://schemas.microsoft.com/office/drawing/2014/main" id="{A3AC84A5-6580-4839-95D9-4A04426F94F7}"/>
              </a:ext>
            </a:extLst>
          </p:cNvPr>
          <p:cNvSpPr txBox="1"/>
          <p:nvPr/>
        </p:nvSpPr>
        <p:spPr>
          <a:xfrm>
            <a:off x="1052925" y="5241488"/>
            <a:ext cx="306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How about </a:t>
            </a:r>
            <a:r>
              <a:rPr lang="en-US" altLang="zh-TW" sz="2800" b="1" dirty="0"/>
              <a:t>speech</a:t>
            </a:r>
            <a:r>
              <a:rPr lang="en-US" altLang="zh-TW" sz="2800" dirty="0"/>
              <a:t>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059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137" grpId="0" animBg="1"/>
      <p:bldP spid="153" grpId="0"/>
      <p:bldP spid="155" grpId="0"/>
      <p:bldP spid="158" grpId="0"/>
      <p:bldP spid="164" grpId="0"/>
      <p:bldP spid="165" grpId="0"/>
      <p:bldP spid="166" grpId="0"/>
      <p:bldP spid="172" grpId="0"/>
      <p:bldP spid="173" grpId="0"/>
      <p:bldP spid="175" grpId="0"/>
      <p:bldP spid="1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E5B23-60A1-47EE-AA24-C31D9B9C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about </a:t>
            </a:r>
            <a:r>
              <a:rPr lang="en-US" altLang="zh-TW" b="1" dirty="0"/>
              <a:t>image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1BBD74-A0D0-4F11-88A7-EC797B0B3DAA}"/>
              </a:ext>
            </a:extLst>
          </p:cNvPr>
          <p:cNvSpPr txBox="1"/>
          <p:nvPr/>
        </p:nvSpPr>
        <p:spPr>
          <a:xfrm>
            <a:off x="7615383" y="365125"/>
            <a:ext cx="3905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https://openai.com/blog/image-gpt/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5DECBD6-15C7-4803-A83A-6C3CFC8C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344" y="1910385"/>
            <a:ext cx="3477906" cy="349046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ABF1DEC-F301-4623-AD12-FCCDCED9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3902"/>
            <a:ext cx="2506866" cy="307986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4BF892E-0B28-4F9D-A351-B7C3200B0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27" y="2123902"/>
            <a:ext cx="5614179" cy="32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2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379D8-A38E-41CE-9C99-7236B24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250" y="2758420"/>
            <a:ext cx="9144000" cy="2387600"/>
          </a:xfrm>
        </p:spPr>
        <p:txBody>
          <a:bodyPr/>
          <a:lstStyle/>
          <a:p>
            <a:r>
              <a:rPr lang="en-US" altLang="zh-TW" dirty="0"/>
              <a:t>2. Predictive Approach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7E9B75F-DEAB-4BC8-B112-5AB923DE0A3D}"/>
              </a:ext>
            </a:extLst>
          </p:cNvPr>
          <p:cNvSpPr txBox="1"/>
          <p:nvPr/>
        </p:nvSpPr>
        <p:spPr>
          <a:xfrm>
            <a:off x="1081000" y="3429000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Can a model learn without generation?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872CDE-C370-4B27-A06E-C4F7C9C35EC1}"/>
              </a:ext>
            </a:extLst>
          </p:cNvPr>
          <p:cNvSpPr txBox="1"/>
          <p:nvPr/>
        </p:nvSpPr>
        <p:spPr>
          <a:xfrm>
            <a:off x="1081000" y="2281366"/>
            <a:ext cx="6093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Speech and images contain many details that are difficult to generate.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667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2412F1-8E64-48CA-92F3-3720A156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/>
          </a:p>
        </p:txBody>
      </p:sp>
      <p:pic>
        <p:nvPicPr>
          <p:cNvPr id="1028" name="Picture 4" descr="橘貓- 维基百科，自由的百科全书">
            <a:extLst>
              <a:ext uri="{FF2B5EF4-FFF2-40B4-BE49-F238E27FC236}">
                <a16:creationId xmlns:a16="http://schemas.microsoft.com/office/drawing/2014/main" id="{63199B61-CA80-4A28-81AA-C7798F32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80" y="5048317"/>
            <a:ext cx="1451007" cy="14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B011BCF-1D7C-45BB-80A6-A14B298C80F1}"/>
              </a:ext>
            </a:extLst>
          </p:cNvPr>
          <p:cNvSpPr txBox="1"/>
          <p:nvPr/>
        </p:nvSpPr>
        <p:spPr>
          <a:xfrm>
            <a:off x="720099" y="5873868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https://arxiv.org/abs/1803.07728</a:t>
            </a:r>
          </a:p>
        </p:txBody>
      </p:sp>
      <p:pic>
        <p:nvPicPr>
          <p:cNvPr id="10" name="Picture 4" descr="橘貓- 维基百科，自由的百科全书">
            <a:extLst>
              <a:ext uri="{FF2B5EF4-FFF2-40B4-BE49-F238E27FC236}">
                <a16:creationId xmlns:a16="http://schemas.microsoft.com/office/drawing/2014/main" id="{F14269AC-C52A-4FAF-8FD0-6933C622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94" y="2872920"/>
            <a:ext cx="1451007" cy="14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橘貓- 维基百科，自由的百科全书">
            <a:extLst>
              <a:ext uri="{FF2B5EF4-FFF2-40B4-BE49-F238E27FC236}">
                <a16:creationId xmlns:a16="http://schemas.microsoft.com/office/drawing/2014/main" id="{9CA53F03-8535-4374-9502-441E0DDD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4260" y="2872920"/>
            <a:ext cx="1451007" cy="14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橘貓- 维基百科，自由的百科全书">
            <a:extLst>
              <a:ext uri="{FF2B5EF4-FFF2-40B4-BE49-F238E27FC236}">
                <a16:creationId xmlns:a16="http://schemas.microsoft.com/office/drawing/2014/main" id="{9359E8F6-7ED1-4301-9E3B-BF031AA0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4127" y="2872920"/>
            <a:ext cx="1451007" cy="14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橘貓- 维基百科，自由的百科全书">
            <a:extLst>
              <a:ext uri="{FF2B5EF4-FFF2-40B4-BE49-F238E27FC236}">
                <a16:creationId xmlns:a16="http://schemas.microsoft.com/office/drawing/2014/main" id="{2B8500AE-9543-47B4-9231-C892FA96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23994" y="2872920"/>
            <a:ext cx="1451007" cy="14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梯形 13">
            <a:extLst>
              <a:ext uri="{FF2B5EF4-FFF2-40B4-BE49-F238E27FC236}">
                <a16:creationId xmlns:a16="http://schemas.microsoft.com/office/drawing/2014/main" id="{B873E7DE-1745-4D88-904D-567A2B99559E}"/>
              </a:ext>
            </a:extLst>
          </p:cNvPr>
          <p:cNvSpPr/>
          <p:nvPr/>
        </p:nvSpPr>
        <p:spPr>
          <a:xfrm>
            <a:off x="2408822" y="1467049"/>
            <a:ext cx="1962150" cy="971242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梯形 16">
            <a:extLst>
              <a:ext uri="{FF2B5EF4-FFF2-40B4-BE49-F238E27FC236}">
                <a16:creationId xmlns:a16="http://schemas.microsoft.com/office/drawing/2014/main" id="{2AD0A221-973B-4B7D-A229-D72216240AA5}"/>
              </a:ext>
            </a:extLst>
          </p:cNvPr>
          <p:cNvSpPr/>
          <p:nvPr/>
        </p:nvSpPr>
        <p:spPr>
          <a:xfrm>
            <a:off x="4728688" y="1467049"/>
            <a:ext cx="1962150" cy="971242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梯形 17">
            <a:extLst>
              <a:ext uri="{FF2B5EF4-FFF2-40B4-BE49-F238E27FC236}">
                <a16:creationId xmlns:a16="http://schemas.microsoft.com/office/drawing/2014/main" id="{7EB4FD35-8F64-4B35-8533-27ACDD505CCD}"/>
              </a:ext>
            </a:extLst>
          </p:cNvPr>
          <p:cNvSpPr/>
          <p:nvPr/>
        </p:nvSpPr>
        <p:spPr>
          <a:xfrm>
            <a:off x="7071784" y="1457845"/>
            <a:ext cx="1962150" cy="971242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梯形 18">
            <a:extLst>
              <a:ext uri="{FF2B5EF4-FFF2-40B4-BE49-F238E27FC236}">
                <a16:creationId xmlns:a16="http://schemas.microsoft.com/office/drawing/2014/main" id="{37130257-4C8B-4E7F-801D-89EBC6F8A092}"/>
              </a:ext>
            </a:extLst>
          </p:cNvPr>
          <p:cNvSpPr/>
          <p:nvPr/>
        </p:nvSpPr>
        <p:spPr>
          <a:xfrm>
            <a:off x="9391650" y="1457845"/>
            <a:ext cx="1962150" cy="971242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7D3A196-F13F-42E3-8A16-1A9C416A2942}"/>
              </a:ext>
            </a:extLst>
          </p:cNvPr>
          <p:cNvCxnSpPr/>
          <p:nvPr/>
        </p:nvCxnSpPr>
        <p:spPr>
          <a:xfrm>
            <a:off x="3389897" y="4664755"/>
            <a:ext cx="6982828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9E833816-B96D-4516-91E9-09BEDD7BDE18}"/>
              </a:ext>
            </a:extLst>
          </p:cNvPr>
          <p:cNvCxnSpPr>
            <a:cxnSpLocks/>
          </p:cNvCxnSpPr>
          <p:nvPr/>
        </p:nvCxnSpPr>
        <p:spPr>
          <a:xfrm>
            <a:off x="6812989" y="4664755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9340E059-3F9F-401A-8728-B2BD7CE15EEF}"/>
              </a:ext>
            </a:extLst>
          </p:cNvPr>
          <p:cNvCxnSpPr>
            <a:cxnSpLocks/>
          </p:cNvCxnSpPr>
          <p:nvPr/>
        </p:nvCxnSpPr>
        <p:spPr>
          <a:xfrm flipV="1">
            <a:off x="3389897" y="4298428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9D4C09F-1FC4-475E-8438-A1DE1A240BB7}"/>
              </a:ext>
            </a:extLst>
          </p:cNvPr>
          <p:cNvCxnSpPr>
            <a:cxnSpLocks/>
          </p:cNvCxnSpPr>
          <p:nvPr/>
        </p:nvCxnSpPr>
        <p:spPr>
          <a:xfrm flipV="1">
            <a:off x="5731534" y="4298428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81598BDC-5CAC-414C-9E2B-1186662CDEA9}"/>
              </a:ext>
            </a:extLst>
          </p:cNvPr>
          <p:cNvCxnSpPr>
            <a:cxnSpLocks/>
          </p:cNvCxnSpPr>
          <p:nvPr/>
        </p:nvCxnSpPr>
        <p:spPr>
          <a:xfrm flipV="1">
            <a:off x="8111217" y="4298428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7F6D7136-1395-46B4-8906-961C589DAB58}"/>
              </a:ext>
            </a:extLst>
          </p:cNvPr>
          <p:cNvCxnSpPr>
            <a:cxnSpLocks/>
          </p:cNvCxnSpPr>
          <p:nvPr/>
        </p:nvCxnSpPr>
        <p:spPr>
          <a:xfrm flipV="1">
            <a:off x="10349497" y="4281193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AB46D60A-A5C7-417C-837E-B4958E52FD77}"/>
              </a:ext>
            </a:extLst>
          </p:cNvPr>
          <p:cNvCxnSpPr>
            <a:cxnSpLocks/>
          </p:cNvCxnSpPr>
          <p:nvPr/>
        </p:nvCxnSpPr>
        <p:spPr>
          <a:xfrm flipV="1">
            <a:off x="3389897" y="2486133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F2080C16-8433-415F-9814-83759C5817D8}"/>
              </a:ext>
            </a:extLst>
          </p:cNvPr>
          <p:cNvCxnSpPr>
            <a:cxnSpLocks/>
          </p:cNvCxnSpPr>
          <p:nvPr/>
        </p:nvCxnSpPr>
        <p:spPr>
          <a:xfrm flipV="1">
            <a:off x="5731534" y="2486133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C7FD12EB-A3AB-4416-8674-0EBE80488EB8}"/>
              </a:ext>
            </a:extLst>
          </p:cNvPr>
          <p:cNvCxnSpPr>
            <a:cxnSpLocks/>
          </p:cNvCxnSpPr>
          <p:nvPr/>
        </p:nvCxnSpPr>
        <p:spPr>
          <a:xfrm flipV="1">
            <a:off x="8111217" y="2486133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56CA203-4BFD-420D-BD62-2BFEF0143E24}"/>
              </a:ext>
            </a:extLst>
          </p:cNvPr>
          <p:cNvCxnSpPr>
            <a:cxnSpLocks/>
          </p:cNvCxnSpPr>
          <p:nvPr/>
        </p:nvCxnSpPr>
        <p:spPr>
          <a:xfrm flipV="1">
            <a:off x="10349497" y="2468898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8CD87FDF-BE6B-4AC1-9EF0-9DE3A21595F2}"/>
              </a:ext>
            </a:extLst>
          </p:cNvPr>
          <p:cNvCxnSpPr>
            <a:cxnSpLocks/>
          </p:cNvCxnSpPr>
          <p:nvPr/>
        </p:nvCxnSpPr>
        <p:spPr>
          <a:xfrm flipV="1">
            <a:off x="3389897" y="1074283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E162B31-9424-449F-8468-D675CDDA0AD3}"/>
              </a:ext>
            </a:extLst>
          </p:cNvPr>
          <p:cNvCxnSpPr>
            <a:cxnSpLocks/>
          </p:cNvCxnSpPr>
          <p:nvPr/>
        </p:nvCxnSpPr>
        <p:spPr>
          <a:xfrm flipV="1">
            <a:off x="5731534" y="1074283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86063C87-A91A-410D-AC13-118FD58FA9D9}"/>
              </a:ext>
            </a:extLst>
          </p:cNvPr>
          <p:cNvCxnSpPr>
            <a:cxnSpLocks/>
          </p:cNvCxnSpPr>
          <p:nvPr/>
        </p:nvCxnSpPr>
        <p:spPr>
          <a:xfrm flipV="1">
            <a:off x="8111217" y="1074283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E4CB6FD-09F6-4D84-983D-7EF734FD5394}"/>
              </a:ext>
            </a:extLst>
          </p:cNvPr>
          <p:cNvCxnSpPr>
            <a:cxnSpLocks/>
          </p:cNvCxnSpPr>
          <p:nvPr/>
        </p:nvCxnSpPr>
        <p:spPr>
          <a:xfrm flipV="1">
            <a:off x="10349497" y="1057048"/>
            <a:ext cx="0" cy="38356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C98137C-6E6E-4D2D-AA2A-5A7779EB940C}"/>
                  </a:ext>
                </a:extLst>
              </p:cNvPr>
              <p:cNvSpPr txBox="1"/>
              <p:nvPr/>
            </p:nvSpPr>
            <p:spPr>
              <a:xfrm>
                <a:off x="3066047" y="593850"/>
                <a:ext cx="6477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C98137C-6E6E-4D2D-AA2A-5A7779EB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047" y="593850"/>
                <a:ext cx="647700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1981BC50-8F95-4B9F-AC61-160FDD616FDB}"/>
                  </a:ext>
                </a:extLst>
              </p:cNvPr>
              <p:cNvSpPr txBox="1"/>
              <p:nvPr/>
            </p:nvSpPr>
            <p:spPr>
              <a:xfrm>
                <a:off x="5462909" y="646876"/>
                <a:ext cx="6477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1981BC50-8F95-4B9F-AC61-160FDD616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09" y="646876"/>
                <a:ext cx="647700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D02D3AF9-7949-4FF0-AF50-729E35E51F69}"/>
                  </a:ext>
                </a:extLst>
              </p:cNvPr>
              <p:cNvSpPr txBox="1"/>
              <p:nvPr/>
            </p:nvSpPr>
            <p:spPr>
              <a:xfrm>
                <a:off x="7783571" y="646876"/>
                <a:ext cx="6477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D02D3AF9-7949-4FF0-AF50-729E35E51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71" y="646876"/>
                <a:ext cx="647700" cy="470000"/>
              </a:xfrm>
              <a:prstGeom prst="rect">
                <a:avLst/>
              </a:prstGeom>
              <a:blipFill>
                <a:blip r:embed="rId6"/>
                <a:stretch>
                  <a:fillRect l="-2830" r="-188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03062AE-2BF4-4FE7-91CC-A5F0918AA3AB}"/>
                  </a:ext>
                </a:extLst>
              </p:cNvPr>
              <p:cNvSpPr txBox="1"/>
              <p:nvPr/>
            </p:nvSpPr>
            <p:spPr>
              <a:xfrm>
                <a:off x="9892749" y="643793"/>
                <a:ext cx="9599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270</m:t>
                          </m:r>
                        </m:e>
                        <m:sup>
                          <m: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03062AE-2BF4-4FE7-91CC-A5F0918AA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749" y="643793"/>
                <a:ext cx="959951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>
            <a:extLst>
              <a:ext uri="{FF2B5EF4-FFF2-40B4-BE49-F238E27FC236}">
                <a16:creationId xmlns:a16="http://schemas.microsoft.com/office/drawing/2014/main" id="{5C0373CD-AC85-4D47-89AC-8F26C04B36B9}"/>
              </a:ext>
            </a:extLst>
          </p:cNvPr>
          <p:cNvSpPr txBox="1"/>
          <p:nvPr/>
        </p:nvSpPr>
        <p:spPr>
          <a:xfrm>
            <a:off x="672941" y="5293543"/>
            <a:ext cx="555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Image - Predicting Rotation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08590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3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14F8D2E-9A21-4C18-A166-78075732D9B4}"/>
              </a:ext>
            </a:extLst>
          </p:cNvPr>
          <p:cNvSpPr txBox="1"/>
          <p:nvPr/>
        </p:nvSpPr>
        <p:spPr>
          <a:xfrm>
            <a:off x="514350" y="320823"/>
            <a:ext cx="54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Image – Context Prediction</a:t>
            </a:r>
            <a:endParaRPr lang="zh-TW" altLang="en-US" sz="3200" b="1" i="1" u="sng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BA4EA9-CEC7-48F0-AFB3-65768F5D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94" y="320822"/>
            <a:ext cx="6569780" cy="461312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A5D1F6B-5E5A-46C3-9DA0-0B2ABA52D9CB}"/>
              </a:ext>
            </a:extLst>
          </p:cNvPr>
          <p:cNvSpPr txBox="1"/>
          <p:nvPr/>
        </p:nvSpPr>
        <p:spPr>
          <a:xfrm>
            <a:off x="552450" y="9627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https://arxiv.org/abs/1505.05192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238E7CF-0E61-46F2-B019-B3FB3E3F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4555977"/>
            <a:ext cx="4743449" cy="19812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151E102-D4CD-4C02-914A-8A36A50EAE46}"/>
              </a:ext>
            </a:extLst>
          </p:cNvPr>
          <p:cNvSpPr txBox="1"/>
          <p:nvPr/>
        </p:nvSpPr>
        <p:spPr>
          <a:xfrm>
            <a:off x="5257799" y="59918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https://ieeexplore.ieee.org/document/9060816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CD8F320-AC13-42A6-8BB5-A1AC00B9D064}"/>
              </a:ext>
            </a:extLst>
          </p:cNvPr>
          <p:cNvSpPr txBox="1"/>
          <p:nvPr/>
        </p:nvSpPr>
        <p:spPr>
          <a:xfrm>
            <a:off x="514350" y="3867885"/>
            <a:ext cx="34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i="1" u="sng" dirty="0"/>
              <a:t>Similar idea on </a:t>
            </a:r>
            <a:r>
              <a:rPr lang="en-US" altLang="zh-TW" sz="2800" b="1" i="1" u="sng" dirty="0"/>
              <a:t>Speech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397406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EF7C60F-EC86-4375-A12B-22F64B4FAA86}"/>
              </a:ext>
            </a:extLst>
          </p:cNvPr>
          <p:cNvSpPr txBox="1"/>
          <p:nvPr/>
        </p:nvSpPr>
        <p:spPr>
          <a:xfrm>
            <a:off x="7807621" y="116311"/>
            <a:ext cx="3682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https://arxiv.org/abs/2106.07447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62A9F6E-2E2D-4386-8E4C-D2C9BB205D67}"/>
              </a:ext>
            </a:extLst>
          </p:cNvPr>
          <p:cNvSpPr txBox="1"/>
          <p:nvPr/>
        </p:nvSpPr>
        <p:spPr>
          <a:xfrm>
            <a:off x="6607202" y="35487"/>
            <a:ext cx="3806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HuBERT</a:t>
            </a:r>
            <a:endParaRPr lang="zh-TW" altLang="en-US" sz="2400" dirty="0"/>
          </a:p>
        </p:txBody>
      </p:sp>
      <p:sp>
        <p:nvSpPr>
          <p:cNvPr id="57" name="矩形: 圓角 3">
            <a:extLst>
              <a:ext uri="{FF2B5EF4-FFF2-40B4-BE49-F238E27FC236}">
                <a16:creationId xmlns:a16="http://schemas.microsoft.com/office/drawing/2014/main" id="{EB4AB69A-72E8-4C1C-AF78-365F15C8A041}"/>
              </a:ext>
            </a:extLst>
          </p:cNvPr>
          <p:cNvSpPr/>
          <p:nvPr/>
        </p:nvSpPr>
        <p:spPr>
          <a:xfrm>
            <a:off x="6450719" y="4359013"/>
            <a:ext cx="4152700" cy="1171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B5CF587E-8D44-41B4-B72D-00C280BAC0CB}"/>
              </a:ext>
            </a:extLst>
          </p:cNvPr>
          <p:cNvGrpSpPr/>
          <p:nvPr/>
        </p:nvGrpSpPr>
        <p:grpSpPr>
          <a:xfrm>
            <a:off x="6631399" y="3187675"/>
            <a:ext cx="195209" cy="1145537"/>
            <a:chOff x="1647730" y="2482568"/>
            <a:chExt cx="195209" cy="1145537"/>
          </a:xfrm>
        </p:grpSpPr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7A604441-3964-4732-A299-B4D74D472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5335" y="32765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034983FE-0AFF-476A-8150-29EDC6FDE9E5}"/>
                </a:ext>
              </a:extLst>
            </p:cNvPr>
            <p:cNvSpPr/>
            <p:nvPr/>
          </p:nvSpPr>
          <p:spPr>
            <a:xfrm rot="5400000">
              <a:off x="1365191" y="27651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E2138B55-507D-43C3-A7AD-01E7C3AA8C37}"/>
              </a:ext>
            </a:extLst>
          </p:cNvPr>
          <p:cNvGrpSpPr/>
          <p:nvPr/>
        </p:nvGrpSpPr>
        <p:grpSpPr>
          <a:xfrm>
            <a:off x="6724875" y="5558835"/>
            <a:ext cx="3623571" cy="351516"/>
            <a:chOff x="1474506" y="4961277"/>
            <a:chExt cx="3623571" cy="351516"/>
          </a:xfrm>
        </p:grpSpPr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996C77AC-A0FD-4DFA-A27F-5926E20590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4506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A71DC514-A7AE-4BEE-9D9C-391A6559E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056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C9EFD0C0-2A30-40E4-BF34-CA1489D9B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438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7665D9E4-3A0B-4038-A896-22629BFD30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115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>
              <a:extLst>
                <a:ext uri="{FF2B5EF4-FFF2-40B4-BE49-F238E27FC236}">
                  <a16:creationId xmlns:a16="http://schemas.microsoft.com/office/drawing/2014/main" id="{4C33938D-1EC8-4191-B144-F0DEEF5AE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471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73">
              <a:extLst>
                <a:ext uri="{FF2B5EF4-FFF2-40B4-BE49-F238E27FC236}">
                  <a16:creationId xmlns:a16="http://schemas.microsoft.com/office/drawing/2014/main" id="{FDD062EB-E5AB-4B67-B334-A2D90E0EA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530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18A67377-36D8-418F-BDA9-1E66DBA80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8077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>
              <a:extLst>
                <a:ext uri="{FF2B5EF4-FFF2-40B4-BE49-F238E27FC236}">
                  <a16:creationId xmlns:a16="http://schemas.microsoft.com/office/drawing/2014/main" id="{296E2BA2-01D7-41BC-B2F7-8F680A112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6150" y="4961277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03A4ACCA-3A1E-4C97-8382-0FE37259D244}"/>
              </a:ext>
            </a:extLst>
          </p:cNvPr>
          <p:cNvGrpSpPr/>
          <p:nvPr/>
        </p:nvGrpSpPr>
        <p:grpSpPr>
          <a:xfrm>
            <a:off x="1572170" y="4000746"/>
            <a:ext cx="3806961" cy="794021"/>
            <a:chOff x="5305330" y="5279442"/>
            <a:chExt cx="3806961" cy="794021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03A305F-0457-4F43-8729-1DBBDC4BCCE7}"/>
                </a:ext>
              </a:extLst>
            </p:cNvPr>
            <p:cNvSpPr/>
            <p:nvPr/>
          </p:nvSpPr>
          <p:spPr>
            <a:xfrm rot="5400000">
              <a:off x="5022791" y="5561981"/>
              <a:ext cx="760287" cy="195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EC5B697-99E0-4867-8B2A-63EA5908CBA6}"/>
                </a:ext>
              </a:extLst>
            </p:cNvPr>
            <p:cNvSpPr/>
            <p:nvPr/>
          </p:nvSpPr>
          <p:spPr>
            <a:xfrm rot="5400000">
              <a:off x="6054721" y="5581327"/>
              <a:ext cx="760287" cy="1952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D6D7DDD9-0A0C-48C5-8099-AB7DE40809B5}"/>
                </a:ext>
              </a:extLst>
            </p:cNvPr>
            <p:cNvSpPr/>
            <p:nvPr/>
          </p:nvSpPr>
          <p:spPr>
            <a:xfrm rot="5400000">
              <a:off x="7086651" y="5595715"/>
              <a:ext cx="760287" cy="1952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D0F7F1A-CB03-4FD7-905A-D0720C2D1519}"/>
                </a:ext>
              </a:extLst>
            </p:cNvPr>
            <p:cNvSpPr/>
            <p:nvPr/>
          </p:nvSpPr>
          <p:spPr>
            <a:xfrm rot="5400000">
              <a:off x="8118581" y="5595715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1AC4D6D-3B76-4ABE-B24F-B35173C218D0}"/>
                </a:ext>
              </a:extLst>
            </p:cNvPr>
            <p:cNvSpPr/>
            <p:nvPr/>
          </p:nvSpPr>
          <p:spPr>
            <a:xfrm rot="5400000">
              <a:off x="5538756" y="5561981"/>
              <a:ext cx="760287" cy="195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76B8FAD-F52C-410E-B053-C9E31430A6A8}"/>
                </a:ext>
              </a:extLst>
            </p:cNvPr>
            <p:cNvSpPr/>
            <p:nvPr/>
          </p:nvSpPr>
          <p:spPr>
            <a:xfrm rot="5400000">
              <a:off x="6570686" y="5581327"/>
              <a:ext cx="760287" cy="1952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6F35355F-F533-4A01-B16D-23233763426E}"/>
                </a:ext>
              </a:extLst>
            </p:cNvPr>
            <p:cNvSpPr/>
            <p:nvPr/>
          </p:nvSpPr>
          <p:spPr>
            <a:xfrm rot="5400000">
              <a:off x="8634543" y="5595715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4BED903C-BFA8-4928-B0EB-9D783506F6AC}"/>
                </a:ext>
              </a:extLst>
            </p:cNvPr>
            <p:cNvSpPr/>
            <p:nvPr/>
          </p:nvSpPr>
          <p:spPr>
            <a:xfrm rot="5400000">
              <a:off x="7602616" y="5595715"/>
              <a:ext cx="760287" cy="19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9BB8C4E9-0F0B-408D-9CE1-565B4CEF88D5}"/>
              </a:ext>
            </a:extLst>
          </p:cNvPr>
          <p:cNvGrpSpPr/>
          <p:nvPr/>
        </p:nvGrpSpPr>
        <p:grpSpPr>
          <a:xfrm>
            <a:off x="7150099" y="3187675"/>
            <a:ext cx="195209" cy="1145537"/>
            <a:chOff x="1800130" y="2634968"/>
            <a:chExt cx="195209" cy="1145537"/>
          </a:xfrm>
        </p:grpSpPr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B3AA5B02-4B0C-415A-8DB3-71625DB19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DF0C43D4-62E9-4078-B644-7B6D0B03976B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B08E939F-961D-4556-9074-0E40A0ABE819}"/>
              </a:ext>
            </a:extLst>
          </p:cNvPr>
          <p:cNvGrpSpPr/>
          <p:nvPr/>
        </p:nvGrpSpPr>
        <p:grpSpPr>
          <a:xfrm>
            <a:off x="7668799" y="3187675"/>
            <a:ext cx="195209" cy="1145537"/>
            <a:chOff x="1800130" y="2634968"/>
            <a:chExt cx="195209" cy="1145537"/>
          </a:xfrm>
        </p:grpSpPr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3363E907-F78B-4546-AC25-DF8F8AF5D1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9FDC5576-011E-49A4-B51A-919268A78E23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E6D0F4DA-4AEA-48C6-9020-6783B216E391}"/>
              </a:ext>
            </a:extLst>
          </p:cNvPr>
          <p:cNvGrpSpPr/>
          <p:nvPr/>
        </p:nvGrpSpPr>
        <p:grpSpPr>
          <a:xfrm>
            <a:off x="8187499" y="3187675"/>
            <a:ext cx="195209" cy="1145537"/>
            <a:chOff x="1800130" y="2634968"/>
            <a:chExt cx="195209" cy="1145537"/>
          </a:xfrm>
        </p:grpSpPr>
        <p:cxnSp>
          <p:nvCxnSpPr>
            <p:cNvPr id="89" name="直線單箭頭接點 88">
              <a:extLst>
                <a:ext uri="{FF2B5EF4-FFF2-40B4-BE49-F238E27FC236}">
                  <a16:creationId xmlns:a16="http://schemas.microsoft.com/office/drawing/2014/main" id="{67F61484-6185-4D49-9115-91C7A20AC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FB11F61-36A3-4222-85AA-7D8346A2A278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03D7EE27-0C9B-41C0-8AC3-D3107A2DA498}"/>
              </a:ext>
            </a:extLst>
          </p:cNvPr>
          <p:cNvGrpSpPr/>
          <p:nvPr/>
        </p:nvGrpSpPr>
        <p:grpSpPr>
          <a:xfrm>
            <a:off x="8706199" y="3187675"/>
            <a:ext cx="195209" cy="1145537"/>
            <a:chOff x="3763266" y="2476734"/>
            <a:chExt cx="195209" cy="1145537"/>
          </a:xfrm>
        </p:grpSpPr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80C3E69E-15B0-4CAD-B1A3-E611C8CF6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0871" y="327075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77ED090F-37EB-4D09-9029-10183025EACD}"/>
                </a:ext>
              </a:extLst>
            </p:cNvPr>
            <p:cNvSpPr/>
            <p:nvPr/>
          </p:nvSpPr>
          <p:spPr>
            <a:xfrm rot="5400000">
              <a:off x="3480727" y="2759273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504A9FF6-34E2-411A-8E5D-6E7F3E5A58B5}"/>
              </a:ext>
            </a:extLst>
          </p:cNvPr>
          <p:cNvGrpSpPr/>
          <p:nvPr/>
        </p:nvGrpSpPr>
        <p:grpSpPr>
          <a:xfrm>
            <a:off x="9224899" y="3187675"/>
            <a:ext cx="195209" cy="1145537"/>
            <a:chOff x="1800130" y="2634968"/>
            <a:chExt cx="195209" cy="1145537"/>
          </a:xfrm>
        </p:grpSpPr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E5E779DC-6C3A-41FA-BEFD-85413AA65B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D07B7F8C-A81E-454C-8543-0F22378C1F00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7" name="群組 96">
            <a:extLst>
              <a:ext uri="{FF2B5EF4-FFF2-40B4-BE49-F238E27FC236}">
                <a16:creationId xmlns:a16="http://schemas.microsoft.com/office/drawing/2014/main" id="{306E5518-D0F0-4BB4-ABC5-4399C86EA23C}"/>
              </a:ext>
            </a:extLst>
          </p:cNvPr>
          <p:cNvGrpSpPr/>
          <p:nvPr/>
        </p:nvGrpSpPr>
        <p:grpSpPr>
          <a:xfrm>
            <a:off x="9743599" y="3187675"/>
            <a:ext cx="195209" cy="1145537"/>
            <a:chOff x="1800130" y="2634968"/>
            <a:chExt cx="195209" cy="1145537"/>
          </a:xfrm>
        </p:grpSpPr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3B3197EF-7038-4C73-A8B5-B01E168CE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E726EBFE-A30C-4D96-B8E9-27463C81B068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63F25763-D724-40C8-9ED6-8FA5A0FC8E2E}"/>
              </a:ext>
            </a:extLst>
          </p:cNvPr>
          <p:cNvGrpSpPr/>
          <p:nvPr/>
        </p:nvGrpSpPr>
        <p:grpSpPr>
          <a:xfrm>
            <a:off x="10262301" y="3187675"/>
            <a:ext cx="195209" cy="1145537"/>
            <a:chOff x="1800130" y="2634968"/>
            <a:chExt cx="195209" cy="1145537"/>
          </a:xfrm>
        </p:grpSpPr>
        <p:cxnSp>
          <p:nvCxnSpPr>
            <p:cNvPr id="101" name="直線單箭頭接點 100">
              <a:extLst>
                <a:ext uri="{FF2B5EF4-FFF2-40B4-BE49-F238E27FC236}">
                  <a16:creationId xmlns:a16="http://schemas.microsoft.com/office/drawing/2014/main" id="{D52C3E77-8BE0-4B20-A528-04D891222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735" y="342898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9386054F-FD80-4C7F-ADBD-6E16C41C3F20}"/>
                </a:ext>
              </a:extLst>
            </p:cNvPr>
            <p:cNvSpPr/>
            <p:nvPr/>
          </p:nvSpPr>
          <p:spPr>
            <a:xfrm rot="5400000">
              <a:off x="1517591" y="2917507"/>
              <a:ext cx="760287" cy="1952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27" name="群組 126">
            <a:extLst>
              <a:ext uri="{FF2B5EF4-FFF2-40B4-BE49-F238E27FC236}">
                <a16:creationId xmlns:a16="http://schemas.microsoft.com/office/drawing/2014/main" id="{3C1CF1F9-F952-4C2A-AD20-AC2F19946EE1}"/>
              </a:ext>
            </a:extLst>
          </p:cNvPr>
          <p:cNvGrpSpPr/>
          <p:nvPr/>
        </p:nvGrpSpPr>
        <p:grpSpPr>
          <a:xfrm>
            <a:off x="6450719" y="5700349"/>
            <a:ext cx="4445155" cy="1171047"/>
            <a:chOff x="-511944" y="3377192"/>
            <a:chExt cx="3965607" cy="622870"/>
          </a:xfrm>
        </p:grpSpPr>
        <p:pic>
          <p:nvPicPr>
            <p:cNvPr id="13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3EEA1691-8475-432F-BC63-B87AED2650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7DA6D021-5FBA-4518-94CB-7C7A87F7B1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1E2DCEB8-03F6-43E4-8E1A-2C4CD2DDD9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群組 164">
            <a:extLst>
              <a:ext uri="{FF2B5EF4-FFF2-40B4-BE49-F238E27FC236}">
                <a16:creationId xmlns:a16="http://schemas.microsoft.com/office/drawing/2014/main" id="{38DB12A8-EFF1-4050-A6C0-C6D8A19EB92D}"/>
              </a:ext>
            </a:extLst>
          </p:cNvPr>
          <p:cNvGrpSpPr/>
          <p:nvPr/>
        </p:nvGrpSpPr>
        <p:grpSpPr>
          <a:xfrm>
            <a:off x="7461945" y="2163345"/>
            <a:ext cx="619211" cy="1027944"/>
            <a:chOff x="7313026" y="1784824"/>
            <a:chExt cx="619211" cy="1027944"/>
          </a:xfrm>
        </p:grpSpPr>
        <p:cxnSp>
          <p:nvCxnSpPr>
            <p:cNvPr id="154" name="直線單箭頭接點 153">
              <a:extLst>
                <a:ext uri="{FF2B5EF4-FFF2-40B4-BE49-F238E27FC236}">
                  <a16:creationId xmlns:a16="http://schemas.microsoft.com/office/drawing/2014/main" id="{367E021F-D1B5-408E-97C7-890F03F67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9716" y="246125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矩形: 圓角 154">
              <a:extLst>
                <a:ext uri="{FF2B5EF4-FFF2-40B4-BE49-F238E27FC236}">
                  <a16:creationId xmlns:a16="http://schemas.microsoft.com/office/drawing/2014/main" id="{C543DD94-580F-4CBF-A517-CEA509FB921A}"/>
                </a:ext>
              </a:extLst>
            </p:cNvPr>
            <p:cNvSpPr/>
            <p:nvPr/>
          </p:nvSpPr>
          <p:spPr>
            <a:xfrm>
              <a:off x="7313026" y="2170504"/>
              <a:ext cx="619211" cy="26124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56" name="直線單箭頭接點 155">
              <a:extLst>
                <a:ext uri="{FF2B5EF4-FFF2-40B4-BE49-F238E27FC236}">
                  <a16:creationId xmlns:a16="http://schemas.microsoft.com/office/drawing/2014/main" id="{31618C99-CEA2-494A-9A5A-71E858E1B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1008" y="178482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矩形 156">
            <a:extLst>
              <a:ext uri="{FF2B5EF4-FFF2-40B4-BE49-F238E27FC236}">
                <a16:creationId xmlns:a16="http://schemas.microsoft.com/office/drawing/2014/main" id="{645E76CD-CE63-437E-A418-5B890032E93F}"/>
              </a:ext>
            </a:extLst>
          </p:cNvPr>
          <p:cNvSpPr/>
          <p:nvPr/>
        </p:nvSpPr>
        <p:spPr>
          <a:xfrm>
            <a:off x="9596170" y="2429022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66" name="群組 165">
            <a:extLst>
              <a:ext uri="{FF2B5EF4-FFF2-40B4-BE49-F238E27FC236}">
                <a16:creationId xmlns:a16="http://schemas.microsoft.com/office/drawing/2014/main" id="{C622E0DB-88EF-49CE-A630-74265DD5C7A4}"/>
              </a:ext>
            </a:extLst>
          </p:cNvPr>
          <p:cNvGrpSpPr/>
          <p:nvPr/>
        </p:nvGrpSpPr>
        <p:grpSpPr>
          <a:xfrm>
            <a:off x="9006913" y="2142864"/>
            <a:ext cx="619211" cy="1027944"/>
            <a:chOff x="7313026" y="1784824"/>
            <a:chExt cx="619211" cy="1027944"/>
          </a:xfrm>
        </p:grpSpPr>
        <p:cxnSp>
          <p:nvCxnSpPr>
            <p:cNvPr id="167" name="直線單箭頭接點 166">
              <a:extLst>
                <a:ext uri="{FF2B5EF4-FFF2-40B4-BE49-F238E27FC236}">
                  <a16:creationId xmlns:a16="http://schemas.microsoft.com/office/drawing/2014/main" id="{581314DD-4F23-46CE-B1F4-06A9B6AA0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9716" y="2461252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矩形: 圓角 167">
              <a:extLst>
                <a:ext uri="{FF2B5EF4-FFF2-40B4-BE49-F238E27FC236}">
                  <a16:creationId xmlns:a16="http://schemas.microsoft.com/office/drawing/2014/main" id="{C0FEBEF9-E95A-44DF-A2DE-4F53B390E59E}"/>
                </a:ext>
              </a:extLst>
            </p:cNvPr>
            <p:cNvSpPr/>
            <p:nvPr/>
          </p:nvSpPr>
          <p:spPr>
            <a:xfrm>
              <a:off x="7313026" y="2170504"/>
              <a:ext cx="619211" cy="26124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69" name="直線單箭頭接點 168">
              <a:extLst>
                <a:ext uri="{FF2B5EF4-FFF2-40B4-BE49-F238E27FC236}">
                  <a16:creationId xmlns:a16="http://schemas.microsoft.com/office/drawing/2014/main" id="{20CE1D55-33A6-4C90-AC57-82B3391D64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1008" y="1784824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矩形 169">
            <a:extLst>
              <a:ext uri="{FF2B5EF4-FFF2-40B4-BE49-F238E27FC236}">
                <a16:creationId xmlns:a16="http://schemas.microsoft.com/office/drawing/2014/main" id="{61F18603-CAB8-4D34-B4D5-E493424A1D06}"/>
              </a:ext>
            </a:extLst>
          </p:cNvPr>
          <p:cNvSpPr/>
          <p:nvPr/>
        </p:nvSpPr>
        <p:spPr>
          <a:xfrm>
            <a:off x="7526973" y="5956526"/>
            <a:ext cx="404535" cy="868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2B9F3EDC-E31E-4DE6-A438-380A3E0DC9C6}"/>
              </a:ext>
            </a:extLst>
          </p:cNvPr>
          <p:cNvSpPr/>
          <p:nvPr/>
        </p:nvSpPr>
        <p:spPr>
          <a:xfrm>
            <a:off x="9172031" y="5939126"/>
            <a:ext cx="404535" cy="868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71552F8-B12B-4F3B-A200-A64AA0DD52E8}"/>
              </a:ext>
            </a:extLst>
          </p:cNvPr>
          <p:cNvGrpSpPr/>
          <p:nvPr/>
        </p:nvGrpSpPr>
        <p:grpSpPr>
          <a:xfrm>
            <a:off x="6461231" y="1737309"/>
            <a:ext cx="4124678" cy="401044"/>
            <a:chOff x="6312312" y="1358788"/>
            <a:chExt cx="4124678" cy="401044"/>
          </a:xfrm>
        </p:grpSpPr>
        <p:sp>
          <p:nvSpPr>
            <p:cNvPr id="150" name="橢圓 149">
              <a:extLst>
                <a:ext uri="{FF2B5EF4-FFF2-40B4-BE49-F238E27FC236}">
                  <a16:creationId xmlns:a16="http://schemas.microsoft.com/office/drawing/2014/main" id="{8FEB9AA7-C356-484C-A2CB-00944D24879B}"/>
                </a:ext>
              </a:extLst>
            </p:cNvPr>
            <p:cNvSpPr/>
            <p:nvPr/>
          </p:nvSpPr>
          <p:spPr>
            <a:xfrm>
              <a:off x="6431956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橢圓 150">
              <a:extLst>
                <a:ext uri="{FF2B5EF4-FFF2-40B4-BE49-F238E27FC236}">
                  <a16:creationId xmlns:a16="http://schemas.microsoft.com/office/drawing/2014/main" id="{09AFF2A2-651C-4209-A92C-10EDC045D02C}"/>
                </a:ext>
              </a:extLst>
            </p:cNvPr>
            <p:cNvSpPr/>
            <p:nvPr/>
          </p:nvSpPr>
          <p:spPr>
            <a:xfrm>
              <a:off x="7457280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8" name="橢圓 157">
              <a:extLst>
                <a:ext uri="{FF2B5EF4-FFF2-40B4-BE49-F238E27FC236}">
                  <a16:creationId xmlns:a16="http://schemas.microsoft.com/office/drawing/2014/main" id="{41864FAE-B70C-4C02-9DE1-32AB94C94A02}"/>
                </a:ext>
              </a:extLst>
            </p:cNvPr>
            <p:cNvSpPr/>
            <p:nvPr/>
          </p:nvSpPr>
          <p:spPr>
            <a:xfrm>
              <a:off x="6944618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9" name="橢圓 158">
              <a:extLst>
                <a:ext uri="{FF2B5EF4-FFF2-40B4-BE49-F238E27FC236}">
                  <a16:creationId xmlns:a16="http://schemas.microsoft.com/office/drawing/2014/main" id="{BE56A614-F7A8-4C62-987C-5561D9EFF3D3}"/>
                </a:ext>
              </a:extLst>
            </p:cNvPr>
            <p:cNvSpPr/>
            <p:nvPr/>
          </p:nvSpPr>
          <p:spPr>
            <a:xfrm>
              <a:off x="7969942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0" name="橢圓 159">
              <a:extLst>
                <a:ext uri="{FF2B5EF4-FFF2-40B4-BE49-F238E27FC236}">
                  <a16:creationId xmlns:a16="http://schemas.microsoft.com/office/drawing/2014/main" id="{312FEC6E-F761-4E69-B65B-92B7DD36378E}"/>
                </a:ext>
              </a:extLst>
            </p:cNvPr>
            <p:cNvSpPr/>
            <p:nvPr/>
          </p:nvSpPr>
          <p:spPr>
            <a:xfrm>
              <a:off x="8995266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" name="橢圓 161">
              <a:extLst>
                <a:ext uri="{FF2B5EF4-FFF2-40B4-BE49-F238E27FC236}">
                  <a16:creationId xmlns:a16="http://schemas.microsoft.com/office/drawing/2014/main" id="{B643CD4C-6B6F-4B84-BCB7-737C31DC86AD}"/>
                </a:ext>
              </a:extLst>
            </p:cNvPr>
            <p:cNvSpPr/>
            <p:nvPr/>
          </p:nvSpPr>
          <p:spPr>
            <a:xfrm>
              <a:off x="8482604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橢圓 162">
              <a:extLst>
                <a:ext uri="{FF2B5EF4-FFF2-40B4-BE49-F238E27FC236}">
                  <a16:creationId xmlns:a16="http://schemas.microsoft.com/office/drawing/2014/main" id="{9DD3748D-E119-4FF5-86ED-6BEFFB438825}"/>
                </a:ext>
              </a:extLst>
            </p:cNvPr>
            <p:cNvSpPr/>
            <p:nvPr/>
          </p:nvSpPr>
          <p:spPr>
            <a:xfrm>
              <a:off x="10020591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橢圓 163">
              <a:extLst>
                <a:ext uri="{FF2B5EF4-FFF2-40B4-BE49-F238E27FC236}">
                  <a16:creationId xmlns:a16="http://schemas.microsoft.com/office/drawing/2014/main" id="{71794B24-C5AE-492F-B61E-67B7B95C27B3}"/>
                </a:ext>
              </a:extLst>
            </p:cNvPr>
            <p:cNvSpPr/>
            <p:nvPr/>
          </p:nvSpPr>
          <p:spPr>
            <a:xfrm>
              <a:off x="9507928" y="1424225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2" name="文字方塊 151">
              <a:extLst>
                <a:ext uri="{FF2B5EF4-FFF2-40B4-BE49-F238E27FC236}">
                  <a16:creationId xmlns:a16="http://schemas.microsoft.com/office/drawing/2014/main" id="{153CA05A-C0EF-4656-B91D-2B5CB1AF080E}"/>
                </a:ext>
              </a:extLst>
            </p:cNvPr>
            <p:cNvSpPr txBox="1"/>
            <p:nvPr/>
          </p:nvSpPr>
          <p:spPr>
            <a:xfrm>
              <a:off x="9892191" y="1384181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72" name="文字方塊 171">
              <a:extLst>
                <a:ext uri="{FF2B5EF4-FFF2-40B4-BE49-F238E27FC236}">
                  <a16:creationId xmlns:a16="http://schemas.microsoft.com/office/drawing/2014/main" id="{A5ED3617-82D5-46D2-B7A9-AC71FEDB30CD}"/>
                </a:ext>
              </a:extLst>
            </p:cNvPr>
            <p:cNvSpPr txBox="1"/>
            <p:nvPr/>
          </p:nvSpPr>
          <p:spPr>
            <a:xfrm>
              <a:off x="9379528" y="1390500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73" name="文字方塊 172">
              <a:extLst>
                <a:ext uri="{FF2B5EF4-FFF2-40B4-BE49-F238E27FC236}">
                  <a16:creationId xmlns:a16="http://schemas.microsoft.com/office/drawing/2014/main" id="{248C726A-F934-478C-9BDA-35C5F1F0508C}"/>
                </a:ext>
              </a:extLst>
            </p:cNvPr>
            <p:cNvSpPr txBox="1"/>
            <p:nvPr/>
          </p:nvSpPr>
          <p:spPr>
            <a:xfrm>
              <a:off x="8877850" y="1382809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74" name="文字方塊 173">
              <a:extLst>
                <a:ext uri="{FF2B5EF4-FFF2-40B4-BE49-F238E27FC236}">
                  <a16:creationId xmlns:a16="http://schemas.microsoft.com/office/drawing/2014/main" id="{EE793496-6CB0-44CC-A2DF-30BC7243B288}"/>
                </a:ext>
              </a:extLst>
            </p:cNvPr>
            <p:cNvSpPr txBox="1"/>
            <p:nvPr/>
          </p:nvSpPr>
          <p:spPr>
            <a:xfrm>
              <a:off x="8365188" y="1380643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12</a:t>
              </a:r>
              <a:endParaRPr lang="zh-TW" altLang="en-US" dirty="0"/>
            </a:p>
          </p:txBody>
        </p:sp>
        <p:sp>
          <p:nvSpPr>
            <p:cNvPr id="175" name="文字方塊 174">
              <a:extLst>
                <a:ext uri="{FF2B5EF4-FFF2-40B4-BE49-F238E27FC236}">
                  <a16:creationId xmlns:a16="http://schemas.microsoft.com/office/drawing/2014/main" id="{251C8A38-11E8-4214-85EC-47F83FB32281}"/>
                </a:ext>
              </a:extLst>
            </p:cNvPr>
            <p:cNvSpPr txBox="1"/>
            <p:nvPr/>
          </p:nvSpPr>
          <p:spPr>
            <a:xfrm>
              <a:off x="7841541" y="137659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  <p:sp>
          <p:nvSpPr>
            <p:cNvPr id="176" name="文字方塊 175">
              <a:extLst>
                <a:ext uri="{FF2B5EF4-FFF2-40B4-BE49-F238E27FC236}">
                  <a16:creationId xmlns:a16="http://schemas.microsoft.com/office/drawing/2014/main" id="{4D9FDA1B-A943-489C-B9A8-42F7131A37CD}"/>
                </a:ext>
              </a:extLst>
            </p:cNvPr>
            <p:cNvSpPr txBox="1"/>
            <p:nvPr/>
          </p:nvSpPr>
          <p:spPr>
            <a:xfrm>
              <a:off x="7351462" y="1384111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  <p:sp>
          <p:nvSpPr>
            <p:cNvPr id="177" name="文字方塊 176">
              <a:extLst>
                <a:ext uri="{FF2B5EF4-FFF2-40B4-BE49-F238E27FC236}">
                  <a16:creationId xmlns:a16="http://schemas.microsoft.com/office/drawing/2014/main" id="{928E6AD4-D03E-43A6-A54D-C006F64A70D4}"/>
                </a:ext>
              </a:extLst>
            </p:cNvPr>
            <p:cNvSpPr txBox="1"/>
            <p:nvPr/>
          </p:nvSpPr>
          <p:spPr>
            <a:xfrm>
              <a:off x="6813272" y="135878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  <p:sp>
          <p:nvSpPr>
            <p:cNvPr id="178" name="文字方塊 177">
              <a:extLst>
                <a:ext uri="{FF2B5EF4-FFF2-40B4-BE49-F238E27FC236}">
                  <a16:creationId xmlns:a16="http://schemas.microsoft.com/office/drawing/2014/main" id="{D0EE3DF5-44FB-446E-8A9E-F4B130E19479}"/>
                </a:ext>
              </a:extLst>
            </p:cNvPr>
            <p:cNvSpPr txBox="1"/>
            <p:nvPr/>
          </p:nvSpPr>
          <p:spPr>
            <a:xfrm>
              <a:off x="6312312" y="1381149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</p:grpSp>
      <p:cxnSp>
        <p:nvCxnSpPr>
          <p:cNvPr id="180" name="直線接點 179">
            <a:extLst>
              <a:ext uri="{FF2B5EF4-FFF2-40B4-BE49-F238E27FC236}">
                <a16:creationId xmlns:a16="http://schemas.microsoft.com/office/drawing/2014/main" id="{367F1655-C6DF-49E3-89F1-ACFE4A09047C}"/>
              </a:ext>
            </a:extLst>
          </p:cNvPr>
          <p:cNvCxnSpPr/>
          <p:nvPr/>
        </p:nvCxnSpPr>
        <p:spPr>
          <a:xfrm>
            <a:off x="3547539" y="6334574"/>
            <a:ext cx="26088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接點 180">
            <a:extLst>
              <a:ext uri="{FF2B5EF4-FFF2-40B4-BE49-F238E27FC236}">
                <a16:creationId xmlns:a16="http://schemas.microsoft.com/office/drawing/2014/main" id="{25FE3ACA-1D11-4685-9799-3AA87732BF89}"/>
              </a:ext>
            </a:extLst>
          </p:cNvPr>
          <p:cNvCxnSpPr>
            <a:cxnSpLocks/>
          </p:cNvCxnSpPr>
          <p:nvPr/>
        </p:nvCxnSpPr>
        <p:spPr>
          <a:xfrm flipV="1">
            <a:off x="3497169" y="4979919"/>
            <a:ext cx="0" cy="135465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接點 183">
            <a:extLst>
              <a:ext uri="{FF2B5EF4-FFF2-40B4-BE49-F238E27FC236}">
                <a16:creationId xmlns:a16="http://schemas.microsoft.com/office/drawing/2014/main" id="{03EF4817-D7B8-4933-A4DB-E32ECF4D2EA9}"/>
              </a:ext>
            </a:extLst>
          </p:cNvPr>
          <p:cNvCxnSpPr>
            <a:cxnSpLocks/>
          </p:cNvCxnSpPr>
          <p:nvPr/>
        </p:nvCxnSpPr>
        <p:spPr>
          <a:xfrm flipV="1">
            <a:off x="3497169" y="2069209"/>
            <a:ext cx="0" cy="175704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接點 186">
            <a:extLst>
              <a:ext uri="{FF2B5EF4-FFF2-40B4-BE49-F238E27FC236}">
                <a16:creationId xmlns:a16="http://schemas.microsoft.com/office/drawing/2014/main" id="{A1FAEEED-2E13-4284-9D76-8D96D0B54E20}"/>
              </a:ext>
            </a:extLst>
          </p:cNvPr>
          <p:cNvCxnSpPr>
            <a:cxnSpLocks/>
          </p:cNvCxnSpPr>
          <p:nvPr/>
        </p:nvCxnSpPr>
        <p:spPr>
          <a:xfrm>
            <a:off x="3474667" y="2000374"/>
            <a:ext cx="2770254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文字方塊 188">
            <a:extLst>
              <a:ext uri="{FF2B5EF4-FFF2-40B4-BE49-F238E27FC236}">
                <a16:creationId xmlns:a16="http://schemas.microsoft.com/office/drawing/2014/main" id="{87EE8629-3CC9-41BD-BBB0-B1542319C8C3}"/>
              </a:ext>
            </a:extLst>
          </p:cNvPr>
          <p:cNvSpPr txBox="1"/>
          <p:nvPr/>
        </p:nvSpPr>
        <p:spPr>
          <a:xfrm>
            <a:off x="1817389" y="5259004"/>
            <a:ext cx="143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Feature </a:t>
            </a:r>
          </a:p>
          <a:p>
            <a:pPr algn="r"/>
            <a:r>
              <a:rPr lang="en-US" altLang="zh-TW" sz="2400" dirty="0"/>
              <a:t>Extraction</a:t>
            </a:r>
            <a:endParaRPr lang="zh-TW" altLang="en-US" sz="2400" dirty="0"/>
          </a:p>
        </p:txBody>
      </p:sp>
      <p:sp>
        <p:nvSpPr>
          <p:cNvPr id="190" name="文字方塊 189">
            <a:extLst>
              <a:ext uri="{FF2B5EF4-FFF2-40B4-BE49-F238E27FC236}">
                <a16:creationId xmlns:a16="http://schemas.microsoft.com/office/drawing/2014/main" id="{542330A8-6478-48F7-86C2-BDF6481EE706}"/>
              </a:ext>
            </a:extLst>
          </p:cNvPr>
          <p:cNvSpPr txBox="1"/>
          <p:nvPr/>
        </p:nvSpPr>
        <p:spPr>
          <a:xfrm>
            <a:off x="1888069" y="2558960"/>
            <a:ext cx="143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Clustering</a:t>
            </a:r>
            <a:endParaRPr lang="zh-TW" altLang="en-US" sz="2400" dirty="0"/>
          </a:p>
        </p:txBody>
      </p:sp>
      <p:sp>
        <p:nvSpPr>
          <p:cNvPr id="192" name="文字方塊 191">
            <a:extLst>
              <a:ext uri="{FF2B5EF4-FFF2-40B4-BE49-F238E27FC236}">
                <a16:creationId xmlns:a16="http://schemas.microsoft.com/office/drawing/2014/main" id="{22F5E14C-BE0E-42DC-805C-6F9F09282C83}"/>
              </a:ext>
            </a:extLst>
          </p:cNvPr>
          <p:cNvSpPr txBox="1"/>
          <p:nvPr/>
        </p:nvSpPr>
        <p:spPr>
          <a:xfrm>
            <a:off x="6613041" y="527910"/>
            <a:ext cx="1423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BEST-RQ</a:t>
            </a:r>
            <a:endParaRPr lang="zh-TW" altLang="en-US" sz="2400" dirty="0"/>
          </a:p>
        </p:txBody>
      </p:sp>
      <p:sp>
        <p:nvSpPr>
          <p:cNvPr id="194" name="文字方塊 193">
            <a:extLst>
              <a:ext uri="{FF2B5EF4-FFF2-40B4-BE49-F238E27FC236}">
                <a16:creationId xmlns:a16="http://schemas.microsoft.com/office/drawing/2014/main" id="{E02FE3B4-3BC2-4F9D-8122-37760A8A4F49}"/>
              </a:ext>
            </a:extLst>
          </p:cNvPr>
          <p:cNvSpPr txBox="1"/>
          <p:nvPr/>
        </p:nvSpPr>
        <p:spPr>
          <a:xfrm>
            <a:off x="7849268" y="594555"/>
            <a:ext cx="361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https://arxiv.org/abs/2202.01855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456AC63-8434-4EB1-8FBF-9B9F2FB9A13A}"/>
              </a:ext>
            </a:extLst>
          </p:cNvPr>
          <p:cNvSpPr txBox="1"/>
          <p:nvPr/>
        </p:nvSpPr>
        <p:spPr>
          <a:xfrm>
            <a:off x="5362263" y="15921"/>
            <a:ext cx="200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Speech</a:t>
            </a:r>
            <a:endParaRPr lang="zh-TW" altLang="en-US" sz="2800" b="1" u="sng" dirty="0"/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5CC6DBC1-DCE0-49DE-B5D7-185C3DAC3C7E}"/>
              </a:ext>
            </a:extLst>
          </p:cNvPr>
          <p:cNvSpPr txBox="1"/>
          <p:nvPr/>
        </p:nvSpPr>
        <p:spPr>
          <a:xfrm>
            <a:off x="220971" y="-13132"/>
            <a:ext cx="49460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Predict Simplified Objects </a:t>
            </a:r>
            <a:endParaRPr lang="zh-TW" altLang="en-US" sz="3200" b="1" i="1" u="sng" dirty="0"/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5812CC33-EF41-4228-9F36-1F30BD3CF69B}"/>
              </a:ext>
            </a:extLst>
          </p:cNvPr>
          <p:cNvSpPr txBox="1"/>
          <p:nvPr/>
        </p:nvSpPr>
        <p:spPr>
          <a:xfrm>
            <a:off x="5407072" y="968758"/>
            <a:ext cx="117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Image</a:t>
            </a:r>
            <a:endParaRPr lang="zh-TW" altLang="en-US" sz="2800" b="1" u="sng" dirty="0"/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7FB5A747-60F7-4125-B13C-FB1A7D63E18A}"/>
              </a:ext>
            </a:extLst>
          </p:cNvPr>
          <p:cNvSpPr txBox="1"/>
          <p:nvPr/>
        </p:nvSpPr>
        <p:spPr>
          <a:xfrm>
            <a:off x="6613041" y="1024832"/>
            <a:ext cx="3460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DeepCluster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2ABFF97-5DF7-4C80-B4AF-4A3080F8270A}"/>
              </a:ext>
            </a:extLst>
          </p:cNvPr>
          <p:cNvSpPr txBox="1"/>
          <p:nvPr/>
        </p:nvSpPr>
        <p:spPr>
          <a:xfrm>
            <a:off x="8382708" y="10911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https://arxiv.org/abs/1807.05520</a:t>
            </a:r>
          </a:p>
        </p:txBody>
      </p:sp>
    </p:spTree>
    <p:extLst>
      <p:ext uri="{BB962C8B-B14F-4D97-AF65-F5344CB8AC3E}">
        <p14:creationId xmlns:p14="http://schemas.microsoft.com/office/powerpoint/2010/main" val="60762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57" grpId="0"/>
      <p:bldP spid="170" grpId="0" animBg="1"/>
      <p:bldP spid="171" grpId="0" animBg="1"/>
      <p:bldP spid="189" grpId="0"/>
      <p:bldP spid="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379D8-A38E-41CE-9C99-7236B24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250" y="2758420"/>
            <a:ext cx="9144000" cy="2387600"/>
          </a:xfrm>
        </p:spPr>
        <p:txBody>
          <a:bodyPr/>
          <a:lstStyle/>
          <a:p>
            <a:r>
              <a:rPr lang="en-US" altLang="zh-TW" dirty="0"/>
              <a:t>3. Contrastive Learning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7E9B75F-DEAB-4BC8-B112-5AB923DE0A3D}"/>
              </a:ext>
            </a:extLst>
          </p:cNvPr>
          <p:cNvSpPr txBox="1"/>
          <p:nvPr/>
        </p:nvSpPr>
        <p:spPr>
          <a:xfrm>
            <a:off x="1081000" y="3429000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Can a model learn without generation?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872CDE-C370-4B27-A06E-C4F7C9C35EC1}"/>
              </a:ext>
            </a:extLst>
          </p:cNvPr>
          <p:cNvSpPr txBox="1"/>
          <p:nvPr/>
        </p:nvSpPr>
        <p:spPr>
          <a:xfrm>
            <a:off x="1081000" y="2281366"/>
            <a:ext cx="6093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Speech and images contain many details that are difficult to generate.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855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6BA47-764D-438F-909A-5DFB4716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of Contrastive Learning </a:t>
            </a:r>
            <a:endParaRPr lang="zh-TW" altLang="en-US" dirty="0"/>
          </a:p>
        </p:txBody>
      </p:sp>
      <p:pic>
        <p:nvPicPr>
          <p:cNvPr id="4" name="Picture 12" descr="https://encrypted-tbn1.gstatic.com/images?q=tbn:ANd9GcRcwlRKAlSIaCI4W5PRYVbuBQQXifF-56bFqAjh9DMe-_3Lh8_YKw">
            <a:extLst>
              <a:ext uri="{FF2B5EF4-FFF2-40B4-BE49-F238E27FC236}">
                <a16:creationId xmlns:a16="http://schemas.microsoft.com/office/drawing/2014/main" id="{7D9652F7-70F8-4734-8204-7F8BD08B4AE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8" y="5112765"/>
            <a:ext cx="1566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梯形 4">
            <a:extLst>
              <a:ext uri="{FF2B5EF4-FFF2-40B4-BE49-F238E27FC236}">
                <a16:creationId xmlns:a16="http://schemas.microsoft.com/office/drawing/2014/main" id="{FAD5F3AE-4216-44F1-9C73-34A1BDE2EC2E}"/>
              </a:ext>
            </a:extLst>
          </p:cNvPr>
          <p:cNvSpPr/>
          <p:nvPr/>
        </p:nvSpPr>
        <p:spPr>
          <a:xfrm>
            <a:off x="1852133" y="3237324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0EA6FC73-6F10-4F8A-B938-84D18B1B58B0}"/>
              </a:ext>
            </a:extLst>
          </p:cNvPr>
          <p:cNvCxnSpPr/>
          <p:nvPr/>
        </p:nvCxnSpPr>
        <p:spPr>
          <a:xfrm flipV="1">
            <a:off x="2852258" y="4600987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「貓」的圖片搜尋結果">
            <a:extLst>
              <a:ext uri="{FF2B5EF4-FFF2-40B4-BE49-F238E27FC236}">
                <a16:creationId xmlns:a16="http://schemas.microsoft.com/office/drawing/2014/main" id="{B0AC6FEA-BEBB-4B22-8DB7-35E35059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42" y="5124096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梯形 7">
            <a:extLst>
              <a:ext uri="{FF2B5EF4-FFF2-40B4-BE49-F238E27FC236}">
                <a16:creationId xmlns:a16="http://schemas.microsoft.com/office/drawing/2014/main" id="{C88E6451-B100-4E88-847B-5ED2645B1CC5}"/>
              </a:ext>
            </a:extLst>
          </p:cNvPr>
          <p:cNvSpPr/>
          <p:nvPr/>
        </p:nvSpPr>
        <p:spPr>
          <a:xfrm>
            <a:off x="5203692" y="3287933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FFF15A8-4D58-48A4-AE34-CC8F75AF48CB}"/>
              </a:ext>
            </a:extLst>
          </p:cNvPr>
          <p:cNvCxnSpPr/>
          <p:nvPr/>
        </p:nvCxnSpPr>
        <p:spPr>
          <a:xfrm flipV="1">
            <a:off x="6203817" y="4651596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相關圖片">
            <a:extLst>
              <a:ext uri="{FF2B5EF4-FFF2-40B4-BE49-F238E27FC236}">
                <a16:creationId xmlns:a16="http://schemas.microsoft.com/office/drawing/2014/main" id="{48B52A3B-E186-4CD3-9506-F043FBCD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01" y="5112765"/>
            <a:ext cx="1566862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D258C72D-78CD-4FBC-94BF-15F92B3BB3B9}"/>
              </a:ext>
            </a:extLst>
          </p:cNvPr>
          <p:cNvSpPr/>
          <p:nvPr/>
        </p:nvSpPr>
        <p:spPr>
          <a:xfrm>
            <a:off x="8555250" y="3326033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E3CEB0C-D127-494E-B41B-282285F00AFD}"/>
              </a:ext>
            </a:extLst>
          </p:cNvPr>
          <p:cNvCxnSpPr/>
          <p:nvPr/>
        </p:nvCxnSpPr>
        <p:spPr>
          <a:xfrm flipV="1">
            <a:off x="9555375" y="4689696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9603A64-33AF-40B3-8819-98BCF502BA24}"/>
              </a:ext>
            </a:extLst>
          </p:cNvPr>
          <p:cNvCxnSpPr/>
          <p:nvPr/>
        </p:nvCxnSpPr>
        <p:spPr>
          <a:xfrm flipV="1">
            <a:off x="2852258" y="2748565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B309A35-83E9-49FF-98B8-CA2AD91142C1}"/>
              </a:ext>
            </a:extLst>
          </p:cNvPr>
          <p:cNvCxnSpPr/>
          <p:nvPr/>
        </p:nvCxnSpPr>
        <p:spPr>
          <a:xfrm flipV="1">
            <a:off x="6203817" y="2799174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FC91713-698B-4E71-8D51-971A9F673AC4}"/>
              </a:ext>
            </a:extLst>
          </p:cNvPr>
          <p:cNvCxnSpPr/>
          <p:nvPr/>
        </p:nvCxnSpPr>
        <p:spPr>
          <a:xfrm flipV="1">
            <a:off x="9555375" y="2837274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1CEFD7A0-1055-4F17-B7C6-44DCEB4202B8}"/>
              </a:ext>
            </a:extLst>
          </p:cNvPr>
          <p:cNvSpPr/>
          <p:nvPr/>
        </p:nvSpPr>
        <p:spPr>
          <a:xfrm>
            <a:off x="2737958" y="1825625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2A8951-6701-4C96-A7D5-A322A56FB0F5}"/>
              </a:ext>
            </a:extLst>
          </p:cNvPr>
          <p:cNvSpPr/>
          <p:nvPr/>
        </p:nvSpPr>
        <p:spPr>
          <a:xfrm>
            <a:off x="6073823" y="1852408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AD583B9-8F80-4E68-865B-A0DB326DD051}"/>
              </a:ext>
            </a:extLst>
          </p:cNvPr>
          <p:cNvSpPr/>
          <p:nvPr/>
        </p:nvSpPr>
        <p:spPr>
          <a:xfrm>
            <a:off x="9441075" y="1852408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CE4C245-DC28-40E4-A627-85485E332AC8}"/>
              </a:ext>
            </a:extLst>
          </p:cNvPr>
          <p:cNvSpPr txBox="1"/>
          <p:nvPr/>
        </p:nvSpPr>
        <p:spPr>
          <a:xfrm>
            <a:off x="4074653" y="5646383"/>
            <a:ext cx="115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3664315-5612-4261-916D-B4690206C391}"/>
              </a:ext>
            </a:extLst>
          </p:cNvPr>
          <p:cNvSpPr txBox="1"/>
          <p:nvPr/>
        </p:nvSpPr>
        <p:spPr>
          <a:xfrm>
            <a:off x="7317940" y="5716695"/>
            <a:ext cx="127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</a:t>
            </a:r>
            <a:endParaRPr lang="zh-TW" altLang="en-US" sz="2400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C9E2D26-7888-46DE-8C61-80FA1273B7C1}"/>
              </a:ext>
            </a:extLst>
          </p:cNvPr>
          <p:cNvCxnSpPr>
            <a:cxnSpLocks/>
          </p:cNvCxnSpPr>
          <p:nvPr/>
        </p:nvCxnSpPr>
        <p:spPr>
          <a:xfrm>
            <a:off x="3752739" y="5631797"/>
            <a:ext cx="167100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04FA4DEA-4EFD-4BF3-B3B9-5D1AB08C63A0}"/>
              </a:ext>
            </a:extLst>
          </p:cNvPr>
          <p:cNvCxnSpPr>
            <a:cxnSpLocks/>
          </p:cNvCxnSpPr>
          <p:nvPr/>
        </p:nvCxnSpPr>
        <p:spPr>
          <a:xfrm>
            <a:off x="7121398" y="5631797"/>
            <a:ext cx="167100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EC2A1AB-CC96-4D9C-82B6-708303051DB0}"/>
              </a:ext>
            </a:extLst>
          </p:cNvPr>
          <p:cNvCxnSpPr>
            <a:cxnSpLocks/>
          </p:cNvCxnSpPr>
          <p:nvPr/>
        </p:nvCxnSpPr>
        <p:spPr>
          <a:xfrm>
            <a:off x="3124779" y="2288573"/>
            <a:ext cx="2695169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F8A70CD-8D75-4F23-9FDC-FF6731D24ECA}"/>
              </a:ext>
            </a:extLst>
          </p:cNvPr>
          <p:cNvCxnSpPr>
            <a:cxnSpLocks/>
          </p:cNvCxnSpPr>
          <p:nvPr/>
        </p:nvCxnSpPr>
        <p:spPr>
          <a:xfrm>
            <a:off x="6512291" y="2260933"/>
            <a:ext cx="2698557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2B3E1E1-306E-45D3-BEF0-888BD22FDE52}"/>
              </a:ext>
            </a:extLst>
          </p:cNvPr>
          <p:cNvSpPr txBox="1"/>
          <p:nvPr/>
        </p:nvSpPr>
        <p:spPr>
          <a:xfrm>
            <a:off x="3508950" y="2324432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1BCBCA1-9DBC-45C1-A1A4-22AFA78F0549}"/>
              </a:ext>
            </a:extLst>
          </p:cNvPr>
          <p:cNvSpPr txBox="1"/>
          <p:nvPr/>
        </p:nvSpPr>
        <p:spPr>
          <a:xfrm>
            <a:off x="6898521" y="2267658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far as possible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A29F792-04B6-4793-91FD-98B5411A22E1}"/>
              </a:ext>
            </a:extLst>
          </p:cNvPr>
          <p:cNvSpPr txBox="1"/>
          <p:nvPr/>
        </p:nvSpPr>
        <p:spPr>
          <a:xfrm>
            <a:off x="4173990" y="6112258"/>
            <a:ext cx="98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4477836-03AB-4B31-8F96-2A400D242274}"/>
              </a:ext>
            </a:extLst>
          </p:cNvPr>
          <p:cNvSpPr txBox="1"/>
          <p:nvPr/>
        </p:nvSpPr>
        <p:spPr>
          <a:xfrm>
            <a:off x="7460598" y="6080466"/>
            <a:ext cx="98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6" grpId="0" animBg="1"/>
      <p:bldP spid="17" grpId="0" animBg="1"/>
      <p:bldP spid="18" grpId="0" animBg="1"/>
      <p:bldP spid="19" grpId="0"/>
      <p:bldP spid="20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4F30C-AC45-4003-8BA6-F805F9C8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Self-supervised Learning for </a:t>
            </a:r>
            <a:r>
              <a:rPr lang="en-US" altLang="zh-TW" b="1" dirty="0"/>
              <a:t>Text</a:t>
            </a:r>
            <a:endParaRPr lang="zh-TW" altLang="en-US" b="1" dirty="0"/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3199F4DE-88ED-4D70-88CD-2185B39E429B}"/>
              </a:ext>
            </a:extLst>
          </p:cNvPr>
          <p:cNvSpPr/>
          <p:nvPr/>
        </p:nvSpPr>
        <p:spPr>
          <a:xfrm>
            <a:off x="5753101" y="4376298"/>
            <a:ext cx="5039798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BERT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F2C7C404-C0FB-49E3-B18C-2A7A87AD797B}"/>
              </a:ext>
            </a:extLst>
          </p:cNvPr>
          <p:cNvCxnSpPr>
            <a:cxnSpLocks/>
          </p:cNvCxnSpPr>
          <p:nvPr/>
        </p:nvCxnSpPr>
        <p:spPr>
          <a:xfrm flipV="1">
            <a:off x="7232848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16E8BF9D-6D87-4077-8711-A4DAEA549D14}"/>
              </a:ext>
            </a:extLst>
          </p:cNvPr>
          <p:cNvCxnSpPr>
            <a:cxnSpLocks/>
          </p:cNvCxnSpPr>
          <p:nvPr/>
        </p:nvCxnSpPr>
        <p:spPr>
          <a:xfrm flipV="1">
            <a:off x="8301986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8A78DD87-FA04-4671-A944-B183C8C2D0EC}"/>
              </a:ext>
            </a:extLst>
          </p:cNvPr>
          <p:cNvCxnSpPr>
            <a:cxnSpLocks/>
          </p:cNvCxnSpPr>
          <p:nvPr/>
        </p:nvCxnSpPr>
        <p:spPr>
          <a:xfrm flipV="1">
            <a:off x="9324378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>
            <a:extLst>
              <a:ext uri="{FF2B5EF4-FFF2-40B4-BE49-F238E27FC236}">
                <a16:creationId xmlns:a16="http://schemas.microsoft.com/office/drawing/2014/main" id="{8EEB8C1F-AAD5-46AD-8E6F-5D7137B1BACA}"/>
              </a:ext>
            </a:extLst>
          </p:cNvPr>
          <p:cNvSpPr/>
          <p:nvPr/>
        </p:nvSpPr>
        <p:spPr>
          <a:xfrm rot="5400000">
            <a:off x="6962847" y="361270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074289E5-242A-477A-9FBC-EF7BF03AC109}"/>
              </a:ext>
            </a:extLst>
          </p:cNvPr>
          <p:cNvSpPr/>
          <p:nvPr/>
        </p:nvSpPr>
        <p:spPr>
          <a:xfrm rot="5400000">
            <a:off x="8031985" y="3632053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85DDC7C5-2229-4B5C-9553-2762541C442A}"/>
              </a:ext>
            </a:extLst>
          </p:cNvPr>
          <p:cNvSpPr/>
          <p:nvPr/>
        </p:nvSpPr>
        <p:spPr>
          <a:xfrm rot="5400000">
            <a:off x="9060680" y="3646441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E757CA4D-1F2E-4628-BC50-A4350FFE1C69}"/>
              </a:ext>
            </a:extLst>
          </p:cNvPr>
          <p:cNvCxnSpPr>
            <a:cxnSpLocks/>
          </p:cNvCxnSpPr>
          <p:nvPr/>
        </p:nvCxnSpPr>
        <p:spPr>
          <a:xfrm flipV="1">
            <a:off x="10376787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C9CBC6C2-B1B8-4536-B269-040DC04DD28B}"/>
              </a:ext>
            </a:extLst>
          </p:cNvPr>
          <p:cNvSpPr/>
          <p:nvPr/>
        </p:nvSpPr>
        <p:spPr>
          <a:xfrm rot="5400000">
            <a:off x="10099096" y="3646441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3916CE97-2AB5-4D7B-A81E-EAB75BEDDBCD}"/>
              </a:ext>
            </a:extLst>
          </p:cNvPr>
          <p:cNvGrpSpPr/>
          <p:nvPr/>
        </p:nvGrpSpPr>
        <p:grpSpPr>
          <a:xfrm>
            <a:off x="6741484" y="5538229"/>
            <a:ext cx="1048215" cy="847421"/>
            <a:chOff x="6531934" y="5633270"/>
            <a:chExt cx="1048215" cy="847421"/>
          </a:xfrm>
        </p:grpSpPr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3F53C3CD-5BF1-483E-886B-9131BE239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8219" y="56332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D7AE561D-476A-41F0-A350-2959F5D53DE7}"/>
                </a:ext>
              </a:extLst>
            </p:cNvPr>
            <p:cNvSpPr txBox="1"/>
            <p:nvPr/>
          </p:nvSpPr>
          <p:spPr>
            <a:xfrm>
              <a:off x="6531934" y="6019026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</a:t>
              </a:r>
              <a:endParaRPr kumimoji="0" lang="zh-TW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2CAAFA36-D819-411C-A1DB-485426459409}"/>
              </a:ext>
            </a:extLst>
          </p:cNvPr>
          <p:cNvGrpSpPr/>
          <p:nvPr/>
        </p:nvGrpSpPr>
        <p:grpSpPr>
          <a:xfrm>
            <a:off x="7778358" y="5538229"/>
            <a:ext cx="1048215" cy="844680"/>
            <a:chOff x="7568808" y="5633270"/>
            <a:chExt cx="1048215" cy="844680"/>
          </a:xfrm>
        </p:grpSpPr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BB82B936-57A2-4DD1-B9DA-B4C2C8EEB5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2436" y="56332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997F509A-132B-4050-B446-25DDA0FE9632}"/>
                </a:ext>
              </a:extLst>
            </p:cNvPr>
            <p:cNvSpPr txBox="1"/>
            <p:nvPr/>
          </p:nvSpPr>
          <p:spPr>
            <a:xfrm>
              <a:off x="7568808" y="6016285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氣</a:t>
              </a:r>
            </a:p>
          </p:txBody>
        </p:sp>
      </p:grp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2A801179-A51D-409B-BF92-87AE4EBE17DF}"/>
              </a:ext>
            </a:extLst>
          </p:cNvPr>
          <p:cNvGrpSpPr/>
          <p:nvPr/>
        </p:nvGrpSpPr>
        <p:grpSpPr>
          <a:xfrm>
            <a:off x="8809873" y="5538229"/>
            <a:ext cx="1048215" cy="835752"/>
            <a:chOff x="8600323" y="5633270"/>
            <a:chExt cx="1048215" cy="835752"/>
          </a:xfrm>
        </p:grpSpPr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D64DCF92-CDD6-4306-BEB8-5A61B7DAD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3021" y="56332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EDD3C253-94DC-46C8-B36A-D0DAB0F5CE9B}"/>
                </a:ext>
              </a:extLst>
            </p:cNvPr>
            <p:cNvSpPr txBox="1"/>
            <p:nvPr/>
          </p:nvSpPr>
          <p:spPr>
            <a:xfrm>
              <a:off x="8600323" y="6007357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很</a:t>
              </a:r>
            </a:p>
          </p:txBody>
        </p:sp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B1F23CC9-DB71-4C66-AAFA-A677109068AD}"/>
              </a:ext>
            </a:extLst>
          </p:cNvPr>
          <p:cNvGrpSpPr/>
          <p:nvPr/>
        </p:nvGrpSpPr>
        <p:grpSpPr>
          <a:xfrm>
            <a:off x="9867435" y="5538229"/>
            <a:ext cx="1048215" cy="840555"/>
            <a:chOff x="9657885" y="5633270"/>
            <a:chExt cx="1048215" cy="840555"/>
          </a:xfrm>
        </p:grpSpPr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D045B065-40F5-498D-8BC9-FE92C27ED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7237" y="5633270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F01F40DF-D719-438D-8791-326DF61C20E2}"/>
                </a:ext>
              </a:extLst>
            </p:cNvPr>
            <p:cNvSpPr txBox="1"/>
            <p:nvPr/>
          </p:nvSpPr>
          <p:spPr>
            <a:xfrm>
              <a:off x="9657885" y="6012160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</a:t>
              </a:r>
              <a:endParaRPr kumimoji="0" lang="zh-TW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92FB8464-89B9-4C75-BD31-6322388972B4}"/>
              </a:ext>
            </a:extLst>
          </p:cNvPr>
          <p:cNvGrpSpPr/>
          <p:nvPr/>
        </p:nvGrpSpPr>
        <p:grpSpPr>
          <a:xfrm>
            <a:off x="5695949" y="5538229"/>
            <a:ext cx="1048215" cy="828371"/>
            <a:chOff x="5486399" y="5595379"/>
            <a:chExt cx="1048215" cy="828371"/>
          </a:xfrm>
        </p:grpSpPr>
        <p:cxnSp>
          <p:nvCxnSpPr>
            <p:cNvPr id="100" name="直線單箭頭接點 99">
              <a:extLst>
                <a:ext uri="{FF2B5EF4-FFF2-40B4-BE49-F238E27FC236}">
                  <a16:creationId xmlns:a16="http://schemas.microsoft.com/office/drawing/2014/main" id="{41A31F00-211A-4910-80BA-A32780A0A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1734" y="55953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2C2BCEB2-79B0-4096-A67A-4FE48991D223}"/>
                </a:ext>
              </a:extLst>
            </p:cNvPr>
            <p:cNvSpPr txBox="1"/>
            <p:nvPr/>
          </p:nvSpPr>
          <p:spPr>
            <a:xfrm>
              <a:off x="5486399" y="5962085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[CLS]</a:t>
              </a:r>
              <a:endParaRPr kumimoji="0" lang="zh-TW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89D8F626-236F-49B3-8A48-9C1994BAC17C}"/>
              </a:ext>
            </a:extLst>
          </p:cNvPr>
          <p:cNvCxnSpPr>
            <a:cxnSpLocks/>
          </p:cNvCxnSpPr>
          <p:nvPr/>
        </p:nvCxnSpPr>
        <p:spPr>
          <a:xfrm flipV="1">
            <a:off x="6202123" y="4006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>
            <a:extLst>
              <a:ext uri="{FF2B5EF4-FFF2-40B4-BE49-F238E27FC236}">
                <a16:creationId xmlns:a16="http://schemas.microsoft.com/office/drawing/2014/main" id="{933FAD45-671A-42FD-A43A-7A80ED638BD7}"/>
              </a:ext>
            </a:extLst>
          </p:cNvPr>
          <p:cNvSpPr/>
          <p:nvPr/>
        </p:nvSpPr>
        <p:spPr>
          <a:xfrm rot="5400000">
            <a:off x="5924432" y="3628616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4" name="Google Shape;109;p16">
            <a:extLst>
              <a:ext uri="{FF2B5EF4-FFF2-40B4-BE49-F238E27FC236}">
                <a16:creationId xmlns:a16="http://schemas.microsoft.com/office/drawing/2014/main" id="{D82FDD8E-582A-4710-B0A4-0693794497D7}"/>
              </a:ext>
            </a:extLst>
          </p:cNvPr>
          <p:cNvSpPr/>
          <p:nvPr/>
        </p:nvSpPr>
        <p:spPr>
          <a:xfrm>
            <a:off x="5791200" y="2360676"/>
            <a:ext cx="5001697" cy="66528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Downstream Model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FBF7CB81-E028-4625-B954-4DBA3FD61680}"/>
              </a:ext>
            </a:extLst>
          </p:cNvPr>
          <p:cNvCxnSpPr>
            <a:cxnSpLocks/>
          </p:cNvCxnSpPr>
          <p:nvPr/>
        </p:nvCxnSpPr>
        <p:spPr>
          <a:xfrm flipV="1">
            <a:off x="7232848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E4574D07-8B28-4F21-9786-5621A55C22CE}"/>
              </a:ext>
            </a:extLst>
          </p:cNvPr>
          <p:cNvCxnSpPr>
            <a:cxnSpLocks/>
          </p:cNvCxnSpPr>
          <p:nvPr/>
        </p:nvCxnSpPr>
        <p:spPr>
          <a:xfrm flipV="1">
            <a:off x="8301986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831D2B7E-0F13-4EB9-8CE6-71C7D7FA393A}"/>
              </a:ext>
            </a:extLst>
          </p:cNvPr>
          <p:cNvCxnSpPr>
            <a:cxnSpLocks/>
          </p:cNvCxnSpPr>
          <p:nvPr/>
        </p:nvCxnSpPr>
        <p:spPr>
          <a:xfrm flipV="1">
            <a:off x="9324378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188368C6-7FCD-4A2F-8416-ED765E991C7A}"/>
              </a:ext>
            </a:extLst>
          </p:cNvPr>
          <p:cNvCxnSpPr>
            <a:cxnSpLocks/>
          </p:cNvCxnSpPr>
          <p:nvPr/>
        </p:nvCxnSpPr>
        <p:spPr>
          <a:xfrm flipV="1">
            <a:off x="10376787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94110A70-FE90-4A3F-B28F-42505D52B7F8}"/>
              </a:ext>
            </a:extLst>
          </p:cNvPr>
          <p:cNvCxnSpPr>
            <a:cxnSpLocks/>
          </p:cNvCxnSpPr>
          <p:nvPr/>
        </p:nvCxnSpPr>
        <p:spPr>
          <a:xfrm flipV="1">
            <a:off x="6202123" y="305965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2B0F6F59-C0D2-479A-8D31-B67B34D1461B}"/>
              </a:ext>
            </a:extLst>
          </p:cNvPr>
          <p:cNvCxnSpPr>
            <a:cxnSpLocks/>
          </p:cNvCxnSpPr>
          <p:nvPr/>
        </p:nvCxnSpPr>
        <p:spPr>
          <a:xfrm flipV="1">
            <a:off x="6209814" y="199120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字方塊 130">
            <a:extLst>
              <a:ext uri="{FF2B5EF4-FFF2-40B4-BE49-F238E27FC236}">
                <a16:creationId xmlns:a16="http://schemas.microsoft.com/office/drawing/2014/main" id="{C3606BA2-5DC8-4E3F-B187-5DCBA62A3A54}"/>
              </a:ext>
            </a:extLst>
          </p:cNvPr>
          <p:cNvSpPr txBox="1"/>
          <p:nvPr/>
        </p:nvSpPr>
        <p:spPr>
          <a:xfrm>
            <a:off x="5497273" y="1540322"/>
            <a:ext cx="140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Positive</a:t>
            </a:r>
            <a:endParaRPr lang="zh-TW" altLang="en-US" sz="2400" dirty="0"/>
          </a:p>
        </p:txBody>
      </p:sp>
      <p:pic>
        <p:nvPicPr>
          <p:cNvPr id="132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083F641C-6D3B-4C7B-8753-AA4E6F63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07" y="2160430"/>
            <a:ext cx="741358" cy="7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558CB576-8BC9-4784-8E9A-5F6F73A1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03" y="2160430"/>
            <a:ext cx="741358" cy="7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C45999F4-9582-4A91-B7DD-3CD56BFF3E93}"/>
              </a:ext>
            </a:extLst>
          </p:cNvPr>
          <p:cNvSpPr txBox="1"/>
          <p:nvPr/>
        </p:nvSpPr>
        <p:spPr>
          <a:xfrm>
            <a:off x="1628827" y="2967779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positive</a:t>
            </a:r>
            <a:endParaRPr lang="zh-TW" altLang="en-US" dirty="0"/>
          </a:p>
        </p:txBody>
      </p:sp>
      <p:sp>
        <p:nvSpPr>
          <p:cNvPr id="135" name="文字方塊 134">
            <a:extLst>
              <a:ext uri="{FF2B5EF4-FFF2-40B4-BE49-F238E27FC236}">
                <a16:creationId xmlns:a16="http://schemas.microsoft.com/office/drawing/2014/main" id="{1418C34F-3731-4CB8-98B2-D4516265B4A9}"/>
              </a:ext>
            </a:extLst>
          </p:cNvPr>
          <p:cNvSpPr txBox="1"/>
          <p:nvPr/>
        </p:nvSpPr>
        <p:spPr>
          <a:xfrm>
            <a:off x="2871878" y="2967328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negative</a:t>
            </a:r>
            <a:endParaRPr lang="zh-TW" altLang="en-US" dirty="0"/>
          </a:p>
        </p:txBody>
      </p: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DAA6E0F3-7331-402C-BEF9-609EDF0B9AE1}"/>
              </a:ext>
            </a:extLst>
          </p:cNvPr>
          <p:cNvCxnSpPr>
            <a:cxnSpLocks/>
            <a:endCxn id="124" idx="1"/>
          </p:cNvCxnSpPr>
          <p:nvPr/>
        </p:nvCxnSpPr>
        <p:spPr>
          <a:xfrm>
            <a:off x="4437277" y="2669051"/>
            <a:ext cx="13539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19AB7961-4054-4739-A4F4-034D1E4A2948}"/>
              </a:ext>
            </a:extLst>
          </p:cNvPr>
          <p:cNvCxnSpPr>
            <a:cxnSpLocks/>
          </p:cNvCxnSpPr>
          <p:nvPr/>
        </p:nvCxnSpPr>
        <p:spPr>
          <a:xfrm>
            <a:off x="4991098" y="4630752"/>
            <a:ext cx="72390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>
            <a:extLst>
              <a:ext uri="{FF2B5EF4-FFF2-40B4-BE49-F238E27FC236}">
                <a16:creationId xmlns:a16="http://schemas.microsoft.com/office/drawing/2014/main" id="{BEA72BBE-6C1B-4F46-BABC-57F4C5C9E2AE}"/>
              </a:ext>
            </a:extLst>
          </p:cNvPr>
          <p:cNvCxnSpPr>
            <a:cxnSpLocks/>
          </p:cNvCxnSpPr>
          <p:nvPr/>
        </p:nvCxnSpPr>
        <p:spPr>
          <a:xfrm>
            <a:off x="5029200" y="2664656"/>
            <a:ext cx="0" cy="198346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37531A4A-0EE5-49A7-8971-A385F3DB6303}"/>
              </a:ext>
            </a:extLst>
          </p:cNvPr>
          <p:cNvGrpSpPr/>
          <p:nvPr/>
        </p:nvGrpSpPr>
        <p:grpSpPr>
          <a:xfrm>
            <a:off x="1085850" y="4396574"/>
            <a:ext cx="4629149" cy="1665022"/>
            <a:chOff x="1085850" y="4396574"/>
            <a:chExt cx="4629149" cy="1665022"/>
          </a:xfrm>
        </p:grpSpPr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99C100F5-8B61-459E-A3CE-3193F75D284B}"/>
                </a:ext>
              </a:extLst>
            </p:cNvPr>
            <p:cNvGrpSpPr/>
            <p:nvPr/>
          </p:nvGrpSpPr>
          <p:grpSpPr>
            <a:xfrm>
              <a:off x="1310622" y="4630752"/>
              <a:ext cx="2898055" cy="814537"/>
              <a:chOff x="1196322" y="4730781"/>
              <a:chExt cx="2898055" cy="814537"/>
            </a:xfrm>
          </p:grpSpPr>
          <p:pic>
            <p:nvPicPr>
              <p:cNvPr id="112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9AE4CAA3-7D5B-40C0-B7A1-35BF7421F0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322" y="4748154"/>
                <a:ext cx="741358" cy="789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55CC0AEE-16CC-43F4-B543-803D4C07D6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5496" y="4748154"/>
                <a:ext cx="741358" cy="789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C3070EDD-3996-46AD-85BC-1221D8E26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09" y="4730781"/>
                <a:ext cx="741358" cy="789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ãdocumentãçåçæå°çµæ">
                <a:extLst>
                  <a:ext uri="{FF2B5EF4-FFF2-40B4-BE49-F238E27FC236}">
                    <a16:creationId xmlns:a16="http://schemas.microsoft.com/office/drawing/2014/main" id="{F22B373E-AB93-4C6F-B837-F92575367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3019" y="4755342"/>
                <a:ext cx="741358" cy="789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977FB66E-707E-4D47-A366-E9F4EF254CAD}"/>
                </a:ext>
              </a:extLst>
            </p:cNvPr>
            <p:cNvCxnSpPr>
              <a:cxnSpLocks/>
            </p:cNvCxnSpPr>
            <p:nvPr/>
          </p:nvCxnSpPr>
          <p:spPr>
            <a:xfrm>
              <a:off x="4456327" y="5069351"/>
              <a:ext cx="125867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字方塊 121">
              <a:extLst>
                <a:ext uri="{FF2B5EF4-FFF2-40B4-BE49-F238E27FC236}">
                  <a16:creationId xmlns:a16="http://schemas.microsoft.com/office/drawing/2014/main" id="{AFB713C5-E9C1-4658-8ED7-3AC0AFC654F4}"/>
                </a:ext>
              </a:extLst>
            </p:cNvPr>
            <p:cNvSpPr txBox="1"/>
            <p:nvPr/>
          </p:nvSpPr>
          <p:spPr>
            <a:xfrm>
              <a:off x="1230394" y="5520155"/>
              <a:ext cx="2992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unlabeled text data</a:t>
              </a:r>
              <a:endParaRPr lang="zh-TW" altLang="en-US" sz="2400" dirty="0"/>
            </a:p>
          </p:txBody>
        </p:sp>
        <p:sp>
          <p:nvSpPr>
            <p:cNvPr id="142" name="矩形: 圓角 141">
              <a:extLst>
                <a:ext uri="{FF2B5EF4-FFF2-40B4-BE49-F238E27FC236}">
                  <a16:creationId xmlns:a16="http://schemas.microsoft.com/office/drawing/2014/main" id="{847E9026-31E3-4278-851C-656EE2B1F0DA}"/>
                </a:ext>
              </a:extLst>
            </p:cNvPr>
            <p:cNvSpPr/>
            <p:nvPr/>
          </p:nvSpPr>
          <p:spPr>
            <a:xfrm>
              <a:off x="1085850" y="4396574"/>
              <a:ext cx="3294275" cy="166502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3" name="矩形: 圓角 142">
            <a:extLst>
              <a:ext uri="{FF2B5EF4-FFF2-40B4-BE49-F238E27FC236}">
                <a16:creationId xmlns:a16="http://schemas.microsoft.com/office/drawing/2014/main" id="{1F7F2BC3-8619-42A7-8677-3DE5352B4288}"/>
              </a:ext>
            </a:extLst>
          </p:cNvPr>
          <p:cNvSpPr/>
          <p:nvPr/>
        </p:nvSpPr>
        <p:spPr>
          <a:xfrm>
            <a:off x="1102709" y="1860805"/>
            <a:ext cx="3294275" cy="166502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D7B9A54-BE93-48BA-9514-D1BE5724200E}"/>
              </a:ext>
            </a:extLst>
          </p:cNvPr>
          <p:cNvGrpSpPr/>
          <p:nvPr/>
        </p:nvGrpSpPr>
        <p:grpSpPr>
          <a:xfrm>
            <a:off x="8486816" y="1387182"/>
            <a:ext cx="3971172" cy="757502"/>
            <a:chOff x="8486816" y="1387182"/>
            <a:chExt cx="3971172" cy="757502"/>
          </a:xfrm>
        </p:grpSpPr>
        <p:sp>
          <p:nvSpPr>
            <p:cNvPr id="146" name="文字方塊 145">
              <a:extLst>
                <a:ext uri="{FF2B5EF4-FFF2-40B4-BE49-F238E27FC236}">
                  <a16:creationId xmlns:a16="http://schemas.microsoft.com/office/drawing/2014/main" id="{65FEABD1-F285-40E4-9D6E-05452DBDE67F}"/>
                </a:ext>
              </a:extLst>
            </p:cNvPr>
            <p:cNvSpPr txBox="1"/>
            <p:nvPr/>
          </p:nvSpPr>
          <p:spPr>
            <a:xfrm>
              <a:off x="8486816" y="1387182"/>
              <a:ext cx="3971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4 ways to use BERT</a:t>
              </a:r>
              <a:endParaRPr lang="zh-TW" altLang="en-US" sz="2400" dirty="0"/>
            </a:p>
          </p:txBody>
        </p:sp>
        <p:sp>
          <p:nvSpPr>
            <p:cNvPr id="148" name="文字方塊 147">
              <a:extLst>
                <a:ext uri="{FF2B5EF4-FFF2-40B4-BE49-F238E27FC236}">
                  <a16:creationId xmlns:a16="http://schemas.microsoft.com/office/drawing/2014/main" id="{E207BF80-DA54-443B-9C85-4423E739A508}"/>
                </a:ext>
              </a:extLst>
            </p:cNvPr>
            <p:cNvSpPr txBox="1"/>
            <p:nvPr/>
          </p:nvSpPr>
          <p:spPr>
            <a:xfrm>
              <a:off x="8490613" y="1771539"/>
              <a:ext cx="3294275" cy="3731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https://youtu.be/gh0hewYkjgo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9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1" grpId="0" animBg="1"/>
      <p:bldP spid="92" grpId="0" animBg="1"/>
      <p:bldP spid="93" grpId="0" animBg="1"/>
      <p:bldP spid="94" grpId="0" animBg="1"/>
      <p:bldP spid="110" grpId="0" animBg="1"/>
      <p:bldP spid="124" grpId="0" animBg="1"/>
      <p:bldP spid="131" grpId="0"/>
      <p:bldP spid="134" grpId="0"/>
      <p:bldP spid="135" grpId="0"/>
      <p:bldP spid="1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310F8-B465-4CFE-97F3-F07A0F2F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SimCLR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9A6BD87-1F45-4348-9C02-924521C0187C}"/>
              </a:ext>
            </a:extLst>
          </p:cNvPr>
          <p:cNvSpPr txBox="1"/>
          <p:nvPr/>
        </p:nvSpPr>
        <p:spPr>
          <a:xfrm>
            <a:off x="6686550" y="14706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/>
              <a:t>Speech</a:t>
            </a:r>
            <a:r>
              <a:rPr lang="en-US" altLang="zh-TW" sz="2400" dirty="0"/>
              <a:t> </a:t>
            </a:r>
            <a:r>
              <a:rPr lang="en-US" altLang="zh-TW" sz="2400" dirty="0" err="1"/>
              <a:t>SimCLR</a:t>
            </a:r>
            <a:r>
              <a:rPr lang="en-US" altLang="zh-TW" sz="2400" dirty="0"/>
              <a:t>: </a:t>
            </a:r>
            <a:r>
              <a:rPr lang="en-US" altLang="zh-TW" dirty="0"/>
              <a:t>https://arxiv.org/abs/2010.13991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84E75B-22AD-458E-A629-A7C7FBDA8DB5}"/>
              </a:ext>
            </a:extLst>
          </p:cNvPr>
          <p:cNvSpPr txBox="1"/>
          <p:nvPr/>
        </p:nvSpPr>
        <p:spPr>
          <a:xfrm>
            <a:off x="838200" y="1302306"/>
            <a:ext cx="2284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https://arxiv.org/abs/2002.05709</a:t>
            </a:r>
          </a:p>
        </p:txBody>
      </p:sp>
      <p:sp>
        <p:nvSpPr>
          <p:cNvPr id="9" name="梯形 8">
            <a:extLst>
              <a:ext uri="{FF2B5EF4-FFF2-40B4-BE49-F238E27FC236}">
                <a16:creationId xmlns:a16="http://schemas.microsoft.com/office/drawing/2014/main" id="{980E0C28-1827-4E5B-A6AD-BA37EB9E3E6D}"/>
              </a:ext>
            </a:extLst>
          </p:cNvPr>
          <p:cNvSpPr/>
          <p:nvPr/>
        </p:nvSpPr>
        <p:spPr>
          <a:xfrm>
            <a:off x="2798234" y="2238489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DA6C9A1-5F3A-4B14-9C81-4C369D852158}"/>
              </a:ext>
            </a:extLst>
          </p:cNvPr>
          <p:cNvCxnSpPr/>
          <p:nvPr/>
        </p:nvCxnSpPr>
        <p:spPr>
          <a:xfrm flipV="1">
            <a:off x="3798359" y="3602152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「貓」的圖片搜尋結果">
            <a:extLst>
              <a:ext uri="{FF2B5EF4-FFF2-40B4-BE49-F238E27FC236}">
                <a16:creationId xmlns:a16="http://schemas.microsoft.com/office/drawing/2014/main" id="{DFB10D77-0E39-48F3-AA9D-89977459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3" y="4125261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梯形 11">
            <a:extLst>
              <a:ext uri="{FF2B5EF4-FFF2-40B4-BE49-F238E27FC236}">
                <a16:creationId xmlns:a16="http://schemas.microsoft.com/office/drawing/2014/main" id="{FCE0A3E4-8EF4-4CCE-9596-C13B37D2915D}"/>
              </a:ext>
            </a:extLst>
          </p:cNvPr>
          <p:cNvSpPr/>
          <p:nvPr/>
        </p:nvSpPr>
        <p:spPr>
          <a:xfrm>
            <a:off x="6149793" y="2289098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265E2E8-41FC-4689-ACEF-64DF2AD78736}"/>
              </a:ext>
            </a:extLst>
          </p:cNvPr>
          <p:cNvCxnSpPr/>
          <p:nvPr/>
        </p:nvCxnSpPr>
        <p:spPr>
          <a:xfrm flipV="1">
            <a:off x="7149918" y="3652761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2" descr="相關圖片">
            <a:extLst>
              <a:ext uri="{FF2B5EF4-FFF2-40B4-BE49-F238E27FC236}">
                <a16:creationId xmlns:a16="http://schemas.microsoft.com/office/drawing/2014/main" id="{684AA9B7-629F-4982-BD38-5736640A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8502" y="4113930"/>
            <a:ext cx="1566862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梯形 14">
            <a:extLst>
              <a:ext uri="{FF2B5EF4-FFF2-40B4-BE49-F238E27FC236}">
                <a16:creationId xmlns:a16="http://schemas.microsoft.com/office/drawing/2014/main" id="{004B6ADF-3E27-407A-9215-E8B064613185}"/>
              </a:ext>
            </a:extLst>
          </p:cNvPr>
          <p:cNvSpPr/>
          <p:nvPr/>
        </p:nvSpPr>
        <p:spPr>
          <a:xfrm>
            <a:off x="9501351" y="2327198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C4BD598-3938-4248-980A-7397B923C31F}"/>
              </a:ext>
            </a:extLst>
          </p:cNvPr>
          <p:cNvCxnSpPr/>
          <p:nvPr/>
        </p:nvCxnSpPr>
        <p:spPr>
          <a:xfrm flipV="1">
            <a:off x="10501476" y="3690861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7AA95DB-0A97-49C7-82EC-1D3538800450}"/>
              </a:ext>
            </a:extLst>
          </p:cNvPr>
          <p:cNvCxnSpPr/>
          <p:nvPr/>
        </p:nvCxnSpPr>
        <p:spPr>
          <a:xfrm flipV="1">
            <a:off x="3798359" y="1749730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AFFAD4A7-88FB-4F0E-A627-7005EF4450E2}"/>
              </a:ext>
            </a:extLst>
          </p:cNvPr>
          <p:cNvCxnSpPr/>
          <p:nvPr/>
        </p:nvCxnSpPr>
        <p:spPr>
          <a:xfrm flipV="1">
            <a:off x="7149918" y="1800339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671E163-B63C-410E-8709-174E5F2BC7D6}"/>
              </a:ext>
            </a:extLst>
          </p:cNvPr>
          <p:cNvCxnSpPr/>
          <p:nvPr/>
        </p:nvCxnSpPr>
        <p:spPr>
          <a:xfrm flipV="1">
            <a:off x="10501476" y="1838439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B58F4677-28BC-4104-A09A-C3CC3E08228F}"/>
              </a:ext>
            </a:extLst>
          </p:cNvPr>
          <p:cNvSpPr/>
          <p:nvPr/>
        </p:nvSpPr>
        <p:spPr>
          <a:xfrm>
            <a:off x="3684059" y="826790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EC363F4-57E1-456E-A124-DE4C4194956C}"/>
              </a:ext>
            </a:extLst>
          </p:cNvPr>
          <p:cNvSpPr/>
          <p:nvPr/>
        </p:nvSpPr>
        <p:spPr>
          <a:xfrm>
            <a:off x="7019924" y="853573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0D38CD7-B315-4461-9003-DF67DAB605D7}"/>
              </a:ext>
            </a:extLst>
          </p:cNvPr>
          <p:cNvSpPr/>
          <p:nvPr/>
        </p:nvSpPr>
        <p:spPr>
          <a:xfrm>
            <a:off x="10387176" y="853573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D9DEB0D-92B2-46E9-AF43-1E827D6EF7E8}"/>
              </a:ext>
            </a:extLst>
          </p:cNvPr>
          <p:cNvSpPr txBox="1"/>
          <p:nvPr/>
        </p:nvSpPr>
        <p:spPr>
          <a:xfrm>
            <a:off x="5020754" y="4647548"/>
            <a:ext cx="115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451184B-9587-4593-9ED7-6FCA692B2B6B}"/>
              </a:ext>
            </a:extLst>
          </p:cNvPr>
          <p:cNvSpPr txBox="1"/>
          <p:nvPr/>
        </p:nvSpPr>
        <p:spPr>
          <a:xfrm>
            <a:off x="8264041" y="4717860"/>
            <a:ext cx="127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</a:t>
            </a:r>
            <a:endParaRPr lang="zh-TW" altLang="en-US" sz="2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7C59A45-39DB-4F99-8DE8-45857EFEA9AF}"/>
              </a:ext>
            </a:extLst>
          </p:cNvPr>
          <p:cNvCxnSpPr>
            <a:cxnSpLocks/>
          </p:cNvCxnSpPr>
          <p:nvPr/>
        </p:nvCxnSpPr>
        <p:spPr>
          <a:xfrm>
            <a:off x="4698840" y="4632962"/>
            <a:ext cx="167100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4457D75-A56C-4842-8781-120CC6C26A43}"/>
              </a:ext>
            </a:extLst>
          </p:cNvPr>
          <p:cNvCxnSpPr>
            <a:cxnSpLocks/>
          </p:cNvCxnSpPr>
          <p:nvPr/>
        </p:nvCxnSpPr>
        <p:spPr>
          <a:xfrm>
            <a:off x="8067499" y="4632962"/>
            <a:ext cx="167100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D735066-3432-4B4A-8081-40A1A84397A8}"/>
              </a:ext>
            </a:extLst>
          </p:cNvPr>
          <p:cNvCxnSpPr>
            <a:cxnSpLocks/>
          </p:cNvCxnSpPr>
          <p:nvPr/>
        </p:nvCxnSpPr>
        <p:spPr>
          <a:xfrm>
            <a:off x="4070880" y="1289738"/>
            <a:ext cx="2695169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3032D95-A72E-4DEE-B23B-A7A39C249BA7}"/>
              </a:ext>
            </a:extLst>
          </p:cNvPr>
          <p:cNvCxnSpPr>
            <a:cxnSpLocks/>
          </p:cNvCxnSpPr>
          <p:nvPr/>
        </p:nvCxnSpPr>
        <p:spPr>
          <a:xfrm>
            <a:off x="7458392" y="1262098"/>
            <a:ext cx="2698557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08C6624-AC6E-4A54-8359-64AF54CE7D4B}"/>
              </a:ext>
            </a:extLst>
          </p:cNvPr>
          <p:cNvSpPr txBox="1"/>
          <p:nvPr/>
        </p:nvSpPr>
        <p:spPr>
          <a:xfrm>
            <a:off x="4455051" y="1325597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1ED34A2-834A-4939-9B61-6701392A59E5}"/>
              </a:ext>
            </a:extLst>
          </p:cNvPr>
          <p:cNvSpPr txBox="1"/>
          <p:nvPr/>
        </p:nvSpPr>
        <p:spPr>
          <a:xfrm>
            <a:off x="7844622" y="1268823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far as possible</a:t>
            </a:r>
            <a:endParaRPr lang="zh-TW" altLang="en-US" sz="2400" dirty="0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E3BD0EE5-2F7C-4EDF-86DF-76FA1151E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121" y="4031105"/>
            <a:ext cx="1566000" cy="997600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2452DD1F-B23A-4259-B6EB-88C6A2F9E0A7}"/>
              </a:ext>
            </a:extLst>
          </p:cNvPr>
          <p:cNvSpPr txBox="1"/>
          <p:nvPr/>
        </p:nvSpPr>
        <p:spPr>
          <a:xfrm>
            <a:off x="819838" y="4948692"/>
            <a:ext cx="207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 Augmentation</a:t>
            </a:r>
            <a:endParaRPr lang="zh-TW" altLang="en-US" sz="2400" dirty="0"/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AA9D8D7A-49BC-4589-ABA5-A64FC4D38810}"/>
              </a:ext>
            </a:extLst>
          </p:cNvPr>
          <p:cNvCxnSpPr/>
          <p:nvPr/>
        </p:nvCxnSpPr>
        <p:spPr>
          <a:xfrm flipV="1">
            <a:off x="3798359" y="5053425"/>
            <a:ext cx="0" cy="60016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5C4C463E-C3F0-4936-B691-985FE2DF2983}"/>
              </a:ext>
            </a:extLst>
          </p:cNvPr>
          <p:cNvCxnSpPr/>
          <p:nvPr/>
        </p:nvCxnSpPr>
        <p:spPr>
          <a:xfrm flipV="1">
            <a:off x="7153274" y="5169836"/>
            <a:ext cx="0" cy="60016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1142DD0F-E028-47BD-9DEE-64508D853BE0}"/>
              </a:ext>
            </a:extLst>
          </p:cNvPr>
          <p:cNvCxnSpPr/>
          <p:nvPr/>
        </p:nvCxnSpPr>
        <p:spPr>
          <a:xfrm flipV="1">
            <a:off x="10501476" y="5179525"/>
            <a:ext cx="0" cy="60016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「貓」的圖片搜尋結果">
            <a:extLst>
              <a:ext uri="{FF2B5EF4-FFF2-40B4-BE49-F238E27FC236}">
                <a16:creationId xmlns:a16="http://schemas.microsoft.com/office/drawing/2014/main" id="{C4AFAF49-C0E8-4193-91C7-D6068A95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7" y="5661322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「貓」的圖片搜尋結果">
            <a:extLst>
              <a:ext uri="{FF2B5EF4-FFF2-40B4-BE49-F238E27FC236}">
                <a16:creationId xmlns:a16="http://schemas.microsoft.com/office/drawing/2014/main" id="{6CD48C32-59AD-40F3-86D5-ECDFBE6C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98" y="5653589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相關圖片">
            <a:extLst>
              <a:ext uri="{FF2B5EF4-FFF2-40B4-BE49-F238E27FC236}">
                <a16:creationId xmlns:a16="http://schemas.microsoft.com/office/drawing/2014/main" id="{6B699C09-766E-450B-9379-388C987E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02" y="5657013"/>
            <a:ext cx="1566862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3FE6CC71-D5B4-45BB-9BA0-F3F94E52CF16}"/>
              </a:ext>
            </a:extLst>
          </p:cNvPr>
          <p:cNvSpPr txBox="1"/>
          <p:nvPr/>
        </p:nvSpPr>
        <p:spPr>
          <a:xfrm>
            <a:off x="215110" y="3564052"/>
            <a:ext cx="2573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random cropping, color distortions, Gaussian blur, etc. 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11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20" grpId="0" animBg="1"/>
      <p:bldP spid="21" grpId="0" animBg="1"/>
      <p:bldP spid="22" grpId="0" animBg="1"/>
      <p:bldP spid="23" grpId="0"/>
      <p:bldP spid="24" grpId="0"/>
      <p:bldP spid="29" grpId="0"/>
      <p:bldP spid="30" grpId="0"/>
      <p:bldP spid="38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E4C091-B917-4307-9557-B172EA21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MoCo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572873-A55F-45B4-B5B0-77E48797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76" y="1825625"/>
            <a:ext cx="10044724" cy="363319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28A0768-DC23-48D1-B013-A9583E2219AC}"/>
              </a:ext>
            </a:extLst>
          </p:cNvPr>
          <p:cNvSpPr txBox="1"/>
          <p:nvPr/>
        </p:nvSpPr>
        <p:spPr>
          <a:xfrm>
            <a:off x="838200" y="12598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https://arxiv.org/abs/1911.05722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FB2C514-0132-477C-847B-0EBBAA24064D}"/>
              </a:ext>
            </a:extLst>
          </p:cNvPr>
          <p:cNvSpPr txBox="1"/>
          <p:nvPr/>
        </p:nvSpPr>
        <p:spPr>
          <a:xfrm>
            <a:off x="6648450" y="5796373"/>
            <a:ext cx="2171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 err="1"/>
              <a:t>MoCo</a:t>
            </a:r>
            <a:r>
              <a:rPr lang="zh-TW" altLang="en-US" sz="2800" dirty="0"/>
              <a:t> </a:t>
            </a:r>
            <a:r>
              <a:rPr lang="en-US" altLang="zh-TW" sz="2800" dirty="0"/>
              <a:t>v2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153B31-2124-43F2-A49E-182C4B80DB03}"/>
              </a:ext>
            </a:extLst>
          </p:cNvPr>
          <p:cNvSpPr txBox="1"/>
          <p:nvPr/>
        </p:nvSpPr>
        <p:spPr>
          <a:xfrm>
            <a:off x="8172450" y="5942568"/>
            <a:ext cx="348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https://arxiv.org/abs/2003.04297</a:t>
            </a:r>
          </a:p>
        </p:txBody>
      </p:sp>
    </p:spTree>
    <p:extLst>
      <p:ext uri="{BB962C8B-B14F-4D97-AF65-F5344CB8AC3E}">
        <p14:creationId xmlns:p14="http://schemas.microsoft.com/office/powerpoint/2010/main" val="389539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8CFB3-F717-4A4A-B36F-A7D31F06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Contrastive Learning for </a:t>
            </a:r>
            <a:r>
              <a:rPr lang="en-US" altLang="zh-TW" b="1" dirty="0"/>
              <a:t>Speech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7F626D-523B-4693-82EC-10484C50A1CE}"/>
              </a:ext>
            </a:extLst>
          </p:cNvPr>
          <p:cNvSpPr txBox="1"/>
          <p:nvPr/>
        </p:nvSpPr>
        <p:spPr>
          <a:xfrm>
            <a:off x="8305800" y="192088"/>
            <a:ext cx="971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CPC 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01885C-1302-4A48-8F2C-3CCB29092450}"/>
              </a:ext>
            </a:extLst>
          </p:cNvPr>
          <p:cNvSpPr txBox="1"/>
          <p:nvPr/>
        </p:nvSpPr>
        <p:spPr>
          <a:xfrm>
            <a:off x="8553450" y="598111"/>
            <a:ext cx="367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https://arxiv.org/abs/1807.03748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7D4693D-55CE-43A6-9DF2-335302CFF73C}"/>
              </a:ext>
            </a:extLst>
          </p:cNvPr>
          <p:cNvSpPr txBox="1"/>
          <p:nvPr/>
        </p:nvSpPr>
        <p:spPr>
          <a:xfrm>
            <a:off x="8305800" y="1048405"/>
            <a:ext cx="2228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Wav2vec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FD40A40-1132-4C7E-AF30-0A84FFB549D4}"/>
              </a:ext>
            </a:extLst>
          </p:cNvPr>
          <p:cNvSpPr txBox="1"/>
          <p:nvPr/>
        </p:nvSpPr>
        <p:spPr>
          <a:xfrm>
            <a:off x="8553450" y="1508403"/>
            <a:ext cx="3918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https://arxiv.org/abs/1904.05862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DDF79BD-32C6-4287-B1C6-3C5390933BD1}"/>
              </a:ext>
            </a:extLst>
          </p:cNvPr>
          <p:cNvGrpSpPr/>
          <p:nvPr/>
        </p:nvGrpSpPr>
        <p:grpSpPr>
          <a:xfrm>
            <a:off x="838200" y="5701615"/>
            <a:ext cx="7112942" cy="615159"/>
            <a:chOff x="-511944" y="3377192"/>
            <a:chExt cx="3965607" cy="622870"/>
          </a:xfrm>
        </p:grpSpPr>
        <p:pic>
          <p:nvPicPr>
            <p:cNvPr id="1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44D7EFC6-F2B4-455A-BF12-AC67D47BC2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DDC1133D-81F0-4DD9-97D5-6541DA44D0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96B8EA1C-4EC0-4AD8-AB1B-74721B7FD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矩形: 圓角 3">
            <a:extLst>
              <a:ext uri="{FF2B5EF4-FFF2-40B4-BE49-F238E27FC236}">
                <a16:creationId xmlns:a16="http://schemas.microsoft.com/office/drawing/2014/main" id="{799642F0-CC6D-487E-A084-5B31250DA748}"/>
              </a:ext>
            </a:extLst>
          </p:cNvPr>
          <p:cNvSpPr/>
          <p:nvPr/>
        </p:nvSpPr>
        <p:spPr>
          <a:xfrm>
            <a:off x="1054155" y="4516066"/>
            <a:ext cx="7073662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Encoder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070ABB0-9430-48F2-8DDF-0A2ED5ADA4DA}"/>
              </a:ext>
            </a:extLst>
          </p:cNvPr>
          <p:cNvCxnSpPr>
            <a:cxnSpLocks/>
          </p:cNvCxnSpPr>
          <p:nvPr/>
        </p:nvCxnSpPr>
        <p:spPr>
          <a:xfrm flipV="1">
            <a:off x="1484165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939707FE-7645-4F50-B823-8F9D8D431AB1}"/>
              </a:ext>
            </a:extLst>
          </p:cNvPr>
          <p:cNvSpPr/>
          <p:nvPr/>
        </p:nvSpPr>
        <p:spPr>
          <a:xfrm rot="5400000">
            <a:off x="1214164" y="3826802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335104E-EADE-4428-9509-C034C205E462}"/>
              </a:ext>
            </a:extLst>
          </p:cNvPr>
          <p:cNvCxnSpPr>
            <a:cxnSpLocks/>
          </p:cNvCxnSpPr>
          <p:nvPr/>
        </p:nvCxnSpPr>
        <p:spPr>
          <a:xfrm flipV="1">
            <a:off x="2616507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C78BB813-4A3C-49DF-A6E0-66BF37D3D12D}"/>
              </a:ext>
            </a:extLst>
          </p:cNvPr>
          <p:cNvSpPr/>
          <p:nvPr/>
        </p:nvSpPr>
        <p:spPr>
          <a:xfrm rot="5400000">
            <a:off x="2346506" y="3826802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0CE7FED-0C85-4037-B8F7-5AAB8519B913}"/>
              </a:ext>
            </a:extLst>
          </p:cNvPr>
          <p:cNvCxnSpPr>
            <a:cxnSpLocks/>
          </p:cNvCxnSpPr>
          <p:nvPr/>
        </p:nvCxnSpPr>
        <p:spPr>
          <a:xfrm flipV="1">
            <a:off x="3748849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B4A7F4A1-FC2F-4B82-BCCC-399925C64A8B}"/>
              </a:ext>
            </a:extLst>
          </p:cNvPr>
          <p:cNvSpPr/>
          <p:nvPr/>
        </p:nvSpPr>
        <p:spPr>
          <a:xfrm rot="5400000">
            <a:off x="3478848" y="3826802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CB76F2B-2683-41A3-A519-DFB749BCE130}"/>
              </a:ext>
            </a:extLst>
          </p:cNvPr>
          <p:cNvCxnSpPr>
            <a:cxnSpLocks/>
          </p:cNvCxnSpPr>
          <p:nvPr/>
        </p:nvCxnSpPr>
        <p:spPr>
          <a:xfrm flipV="1">
            <a:off x="4881191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5FA34A15-97DA-4223-9F49-21B814E352BA}"/>
              </a:ext>
            </a:extLst>
          </p:cNvPr>
          <p:cNvSpPr/>
          <p:nvPr/>
        </p:nvSpPr>
        <p:spPr>
          <a:xfrm rot="5400000">
            <a:off x="4611190" y="3826802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B10B235-8AF4-41A7-9F7F-9C6501E44B97}"/>
              </a:ext>
            </a:extLst>
          </p:cNvPr>
          <p:cNvCxnSpPr>
            <a:cxnSpLocks/>
          </p:cNvCxnSpPr>
          <p:nvPr/>
        </p:nvCxnSpPr>
        <p:spPr>
          <a:xfrm flipV="1">
            <a:off x="6013533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DF1456DA-1CBE-4950-92C1-F0B79E7E49E9}"/>
              </a:ext>
            </a:extLst>
          </p:cNvPr>
          <p:cNvSpPr/>
          <p:nvPr/>
        </p:nvSpPr>
        <p:spPr>
          <a:xfrm rot="5400000">
            <a:off x="5743532" y="3826802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EF28B7C-71A0-4346-99D0-8699C47060C1}"/>
              </a:ext>
            </a:extLst>
          </p:cNvPr>
          <p:cNvCxnSpPr>
            <a:cxnSpLocks/>
          </p:cNvCxnSpPr>
          <p:nvPr/>
        </p:nvCxnSpPr>
        <p:spPr>
          <a:xfrm flipV="1">
            <a:off x="7145875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B5B755E8-E654-473B-83DE-7F2C7C5B09D5}"/>
              </a:ext>
            </a:extLst>
          </p:cNvPr>
          <p:cNvSpPr/>
          <p:nvPr/>
        </p:nvSpPr>
        <p:spPr>
          <a:xfrm rot="5400000">
            <a:off x="6875874" y="3826802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A537E3C-189B-4AC8-99A3-37F21B5D11E0}"/>
              </a:ext>
            </a:extLst>
          </p:cNvPr>
          <p:cNvCxnSpPr>
            <a:cxnSpLocks/>
          </p:cNvCxnSpPr>
          <p:nvPr/>
        </p:nvCxnSpPr>
        <p:spPr>
          <a:xfrm flipV="1">
            <a:off x="1503707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5E4DC76-A590-4AC5-BBD2-4F110D495B30}"/>
              </a:ext>
            </a:extLst>
          </p:cNvPr>
          <p:cNvCxnSpPr>
            <a:cxnSpLocks/>
          </p:cNvCxnSpPr>
          <p:nvPr/>
        </p:nvCxnSpPr>
        <p:spPr>
          <a:xfrm flipV="1">
            <a:off x="2674844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E93C9CE0-08F3-4828-BC4F-BDFB54FE1394}"/>
              </a:ext>
            </a:extLst>
          </p:cNvPr>
          <p:cNvCxnSpPr>
            <a:cxnSpLocks/>
          </p:cNvCxnSpPr>
          <p:nvPr/>
        </p:nvCxnSpPr>
        <p:spPr>
          <a:xfrm flipV="1">
            <a:off x="3797855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3003335-3142-499E-8B10-BCA19EEFD2B5}"/>
              </a:ext>
            </a:extLst>
          </p:cNvPr>
          <p:cNvCxnSpPr>
            <a:cxnSpLocks/>
          </p:cNvCxnSpPr>
          <p:nvPr/>
        </p:nvCxnSpPr>
        <p:spPr>
          <a:xfrm flipV="1">
            <a:off x="4920866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162B7DC-9680-4C63-A543-6E054C7FD31E}"/>
              </a:ext>
            </a:extLst>
          </p:cNvPr>
          <p:cNvCxnSpPr>
            <a:cxnSpLocks/>
          </p:cNvCxnSpPr>
          <p:nvPr/>
        </p:nvCxnSpPr>
        <p:spPr>
          <a:xfrm flipV="1">
            <a:off x="7166888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8F829A7-4B75-40D6-AB40-157BAF8BD9B8}"/>
              </a:ext>
            </a:extLst>
          </p:cNvPr>
          <p:cNvCxnSpPr>
            <a:cxnSpLocks/>
          </p:cNvCxnSpPr>
          <p:nvPr/>
        </p:nvCxnSpPr>
        <p:spPr>
          <a:xfrm flipV="1">
            <a:off x="6043877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">
            <a:extLst>
              <a:ext uri="{FF2B5EF4-FFF2-40B4-BE49-F238E27FC236}">
                <a16:creationId xmlns:a16="http://schemas.microsoft.com/office/drawing/2014/main" id="{9F66950E-0E82-47D0-ACF2-477CE957F3AD}"/>
              </a:ext>
            </a:extLst>
          </p:cNvPr>
          <p:cNvSpPr/>
          <p:nvPr/>
        </p:nvSpPr>
        <p:spPr>
          <a:xfrm>
            <a:off x="1054156" y="2518735"/>
            <a:ext cx="4265116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Predicter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BF5222C-E7EA-4F20-B9A5-1F8FFB966C7B}"/>
              </a:ext>
            </a:extLst>
          </p:cNvPr>
          <p:cNvCxnSpPr>
            <a:cxnSpLocks/>
          </p:cNvCxnSpPr>
          <p:nvPr/>
        </p:nvCxnSpPr>
        <p:spPr>
          <a:xfrm flipV="1">
            <a:off x="1484165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88D12A7-26B2-4E49-9661-D393ADF59A14}"/>
              </a:ext>
            </a:extLst>
          </p:cNvPr>
          <p:cNvCxnSpPr>
            <a:cxnSpLocks/>
          </p:cNvCxnSpPr>
          <p:nvPr/>
        </p:nvCxnSpPr>
        <p:spPr>
          <a:xfrm flipV="1">
            <a:off x="2616507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F357D0C-C53C-429A-8C5C-B6161AD7654F}"/>
              </a:ext>
            </a:extLst>
          </p:cNvPr>
          <p:cNvCxnSpPr>
            <a:cxnSpLocks/>
          </p:cNvCxnSpPr>
          <p:nvPr/>
        </p:nvCxnSpPr>
        <p:spPr>
          <a:xfrm flipV="1">
            <a:off x="3748849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D999AC9-D11F-4519-8442-A46DD8842D25}"/>
              </a:ext>
            </a:extLst>
          </p:cNvPr>
          <p:cNvCxnSpPr>
            <a:cxnSpLocks/>
          </p:cNvCxnSpPr>
          <p:nvPr/>
        </p:nvCxnSpPr>
        <p:spPr>
          <a:xfrm flipV="1">
            <a:off x="4881191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22A2A39D-C8F4-4B58-80D7-B3C018F49A93}"/>
              </a:ext>
            </a:extLst>
          </p:cNvPr>
          <p:cNvSpPr/>
          <p:nvPr/>
        </p:nvSpPr>
        <p:spPr>
          <a:xfrm rot="5400000">
            <a:off x="4616478" y="1794064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1AD6E00-5AC4-4316-A2AB-AA5564957019}"/>
              </a:ext>
            </a:extLst>
          </p:cNvPr>
          <p:cNvCxnSpPr>
            <a:cxnSpLocks/>
          </p:cNvCxnSpPr>
          <p:nvPr/>
        </p:nvCxnSpPr>
        <p:spPr>
          <a:xfrm flipV="1">
            <a:off x="4877759" y="218183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37595DB7-32B0-4BD8-9D9E-39E6BBBD566B}"/>
              </a:ext>
            </a:extLst>
          </p:cNvPr>
          <p:cNvSpPr/>
          <p:nvPr/>
        </p:nvSpPr>
        <p:spPr>
          <a:xfrm>
            <a:off x="5763666" y="2314815"/>
            <a:ext cx="619211" cy="4848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FB8D239-E078-4A6E-B1B5-2780F1CC5D30}"/>
              </a:ext>
            </a:extLst>
          </p:cNvPr>
          <p:cNvSpPr/>
          <p:nvPr/>
        </p:nvSpPr>
        <p:spPr>
          <a:xfrm>
            <a:off x="7584543" y="229884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25CBDCD8-8EA4-4E1C-A189-8B5426C680E0}"/>
              </a:ext>
            </a:extLst>
          </p:cNvPr>
          <p:cNvSpPr/>
          <p:nvPr/>
        </p:nvSpPr>
        <p:spPr>
          <a:xfrm>
            <a:off x="6899653" y="2319514"/>
            <a:ext cx="619211" cy="4848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6835A03C-17E0-4019-A20B-2D77AA506EF6}"/>
              </a:ext>
            </a:extLst>
          </p:cNvPr>
          <p:cNvCxnSpPr>
            <a:cxnSpLocks/>
          </p:cNvCxnSpPr>
          <p:nvPr/>
        </p:nvCxnSpPr>
        <p:spPr>
          <a:xfrm>
            <a:off x="6005777" y="2826960"/>
            <a:ext cx="0" cy="805262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1F638FC5-C758-4444-BFF4-BB7D72BA870F}"/>
              </a:ext>
            </a:extLst>
          </p:cNvPr>
          <p:cNvCxnSpPr>
            <a:cxnSpLocks/>
          </p:cNvCxnSpPr>
          <p:nvPr/>
        </p:nvCxnSpPr>
        <p:spPr>
          <a:xfrm>
            <a:off x="5017462" y="1884687"/>
            <a:ext cx="21876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F8B6F84-FAA6-44E9-ABDB-5E0DA687FB67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7205106" y="1884687"/>
            <a:ext cx="4153" cy="434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E04D5A8-FDDB-45AF-BC08-93F8A835B135}"/>
              </a:ext>
            </a:extLst>
          </p:cNvPr>
          <p:cNvCxnSpPr>
            <a:cxnSpLocks/>
          </p:cNvCxnSpPr>
          <p:nvPr/>
        </p:nvCxnSpPr>
        <p:spPr>
          <a:xfrm>
            <a:off x="6071982" y="1884687"/>
            <a:ext cx="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03C33E73-9E97-4C1E-AD46-749E1DF48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74586" r="38725" b="15733"/>
          <a:stretch/>
        </p:blipFill>
        <p:spPr bwMode="auto">
          <a:xfrm flipH="1">
            <a:off x="8685645" y="5575149"/>
            <a:ext cx="5101792" cy="8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矩形: 圓角 3">
            <a:extLst>
              <a:ext uri="{FF2B5EF4-FFF2-40B4-BE49-F238E27FC236}">
                <a16:creationId xmlns:a16="http://schemas.microsoft.com/office/drawing/2014/main" id="{97E059E3-331E-44D8-B6E8-1CE4F55AE11D}"/>
              </a:ext>
            </a:extLst>
          </p:cNvPr>
          <p:cNvSpPr/>
          <p:nvPr/>
        </p:nvSpPr>
        <p:spPr>
          <a:xfrm>
            <a:off x="8908155" y="4546622"/>
            <a:ext cx="3455293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</a:rPr>
              <a:t>Encoder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54108F8-F141-475E-A963-788605282D14}"/>
              </a:ext>
            </a:extLst>
          </p:cNvPr>
          <p:cNvSpPr txBox="1"/>
          <p:nvPr/>
        </p:nvSpPr>
        <p:spPr>
          <a:xfrm>
            <a:off x="7449393" y="5660141"/>
            <a:ext cx="6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…..</a:t>
            </a:r>
            <a:endParaRPr lang="zh-TW" altLang="en-US" sz="2800" dirty="0"/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71D15CFB-1DB1-4C72-8BF3-02E61DB16780}"/>
              </a:ext>
            </a:extLst>
          </p:cNvPr>
          <p:cNvCxnSpPr>
            <a:cxnSpLocks/>
          </p:cNvCxnSpPr>
          <p:nvPr/>
        </p:nvCxnSpPr>
        <p:spPr>
          <a:xfrm flipV="1">
            <a:off x="9808320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4BFCA534-088E-4A1C-AB31-EFF198152774}"/>
              </a:ext>
            </a:extLst>
          </p:cNvPr>
          <p:cNvCxnSpPr>
            <a:cxnSpLocks/>
          </p:cNvCxnSpPr>
          <p:nvPr/>
        </p:nvCxnSpPr>
        <p:spPr>
          <a:xfrm flipV="1">
            <a:off x="10931331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1C9B5B52-7B61-4C80-A2E6-0C76680D9919}"/>
              </a:ext>
            </a:extLst>
          </p:cNvPr>
          <p:cNvCxnSpPr>
            <a:cxnSpLocks/>
          </p:cNvCxnSpPr>
          <p:nvPr/>
        </p:nvCxnSpPr>
        <p:spPr>
          <a:xfrm flipV="1">
            <a:off x="9798989" y="4237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9EB5040C-D640-44CA-ACA7-DE14E5A9D48A}"/>
              </a:ext>
            </a:extLst>
          </p:cNvPr>
          <p:cNvSpPr/>
          <p:nvPr/>
        </p:nvSpPr>
        <p:spPr>
          <a:xfrm rot="5400000">
            <a:off x="9528988" y="3869290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8C24ADEC-56C5-4E7C-98E2-32D07C671638}"/>
              </a:ext>
            </a:extLst>
          </p:cNvPr>
          <p:cNvCxnSpPr>
            <a:cxnSpLocks/>
          </p:cNvCxnSpPr>
          <p:nvPr/>
        </p:nvCxnSpPr>
        <p:spPr>
          <a:xfrm flipV="1">
            <a:off x="10931331" y="4237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1B516705-5F65-4377-9F7B-DDD97032CA7B}"/>
              </a:ext>
            </a:extLst>
          </p:cNvPr>
          <p:cNvSpPr/>
          <p:nvPr/>
        </p:nvSpPr>
        <p:spPr>
          <a:xfrm rot="5400000">
            <a:off x="10661330" y="3869290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C43B1470-638F-4E4E-8E2C-A654384956F2}"/>
              </a:ext>
            </a:extLst>
          </p:cNvPr>
          <p:cNvCxnSpPr>
            <a:cxnSpLocks/>
          </p:cNvCxnSpPr>
          <p:nvPr/>
        </p:nvCxnSpPr>
        <p:spPr>
          <a:xfrm>
            <a:off x="7139378" y="2826960"/>
            <a:ext cx="0" cy="805262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62CC60FD-B9F7-43A5-A1DE-168CE48D8D74}"/>
              </a:ext>
            </a:extLst>
          </p:cNvPr>
          <p:cNvCxnSpPr>
            <a:cxnSpLocks/>
          </p:cNvCxnSpPr>
          <p:nvPr/>
        </p:nvCxnSpPr>
        <p:spPr>
          <a:xfrm flipH="1">
            <a:off x="6140137" y="3318212"/>
            <a:ext cx="366818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8ACDE92E-8D18-4C2A-9E63-0D7DAFF503FB}"/>
              </a:ext>
            </a:extLst>
          </p:cNvPr>
          <p:cNvCxnSpPr>
            <a:cxnSpLocks/>
          </p:cNvCxnSpPr>
          <p:nvPr/>
        </p:nvCxnSpPr>
        <p:spPr>
          <a:xfrm flipV="1">
            <a:off x="6140137" y="2826960"/>
            <a:ext cx="0" cy="4912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1CD2FC0B-77A4-4D14-80E4-5A7571E708E1}"/>
              </a:ext>
            </a:extLst>
          </p:cNvPr>
          <p:cNvCxnSpPr>
            <a:cxnSpLocks/>
            <a:endCxn id="53" idx="1"/>
          </p:cNvCxnSpPr>
          <p:nvPr/>
        </p:nvCxnSpPr>
        <p:spPr>
          <a:xfrm flipH="1">
            <a:off x="9798988" y="3364643"/>
            <a:ext cx="9332" cy="3322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B7EFEAFB-360E-4BF0-9A34-6F963D97A8CF}"/>
              </a:ext>
            </a:extLst>
          </p:cNvPr>
          <p:cNvCxnSpPr>
            <a:cxnSpLocks/>
          </p:cNvCxnSpPr>
          <p:nvPr/>
        </p:nvCxnSpPr>
        <p:spPr>
          <a:xfrm flipV="1">
            <a:off x="7327176" y="2839660"/>
            <a:ext cx="0" cy="2402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AF8FD594-51A3-400B-8C00-14228E49904E}"/>
              </a:ext>
            </a:extLst>
          </p:cNvPr>
          <p:cNvCxnSpPr>
            <a:cxnSpLocks/>
          </p:cNvCxnSpPr>
          <p:nvPr/>
        </p:nvCxnSpPr>
        <p:spPr>
          <a:xfrm flipH="1">
            <a:off x="7301248" y="3079948"/>
            <a:ext cx="366818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21FCA079-1EF9-412F-9D72-691F25C0DA4B}"/>
              </a:ext>
            </a:extLst>
          </p:cNvPr>
          <p:cNvCxnSpPr>
            <a:cxnSpLocks/>
            <a:endCxn id="55" idx="1"/>
          </p:cNvCxnSpPr>
          <p:nvPr/>
        </p:nvCxnSpPr>
        <p:spPr>
          <a:xfrm flipH="1">
            <a:off x="10931330" y="3079948"/>
            <a:ext cx="1" cy="61694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E5B1C2F-D6A1-49F5-8DCF-F176EE76A480}"/>
              </a:ext>
            </a:extLst>
          </p:cNvPr>
          <p:cNvSpPr txBox="1"/>
          <p:nvPr/>
        </p:nvSpPr>
        <p:spPr>
          <a:xfrm>
            <a:off x="491763" y="1467850"/>
            <a:ext cx="32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GRU</a:t>
            </a:r>
            <a:r>
              <a:rPr lang="zh-TW" altLang="en-US" sz="2400" dirty="0"/>
              <a:t> </a:t>
            </a:r>
            <a:r>
              <a:rPr lang="en-US" altLang="zh-TW" sz="2400" dirty="0"/>
              <a:t>in CPC, </a:t>
            </a:r>
          </a:p>
          <a:p>
            <a:r>
              <a:rPr lang="en-US" altLang="zh-TW" sz="2400" dirty="0"/>
              <a:t>CNN in Wav2vec</a:t>
            </a:r>
            <a:endParaRPr lang="zh-TW" altLang="en-US" sz="2400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96FAE803-D571-4B85-B244-1D9DFBDBCFDD}"/>
              </a:ext>
            </a:extLst>
          </p:cNvPr>
          <p:cNvSpPr txBox="1"/>
          <p:nvPr/>
        </p:nvSpPr>
        <p:spPr>
          <a:xfrm>
            <a:off x="7330563" y="3699168"/>
            <a:ext cx="13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positive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598B48F5-16A9-457F-8BC9-A85AED19EEF1}"/>
              </a:ext>
            </a:extLst>
          </p:cNvPr>
          <p:cNvSpPr txBox="1"/>
          <p:nvPr/>
        </p:nvSpPr>
        <p:spPr>
          <a:xfrm>
            <a:off x="8378555" y="3680908"/>
            <a:ext cx="13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negative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3944B354-F28E-4027-AD86-2DA738881E97}"/>
              </a:ext>
            </a:extLst>
          </p:cNvPr>
          <p:cNvSpPr/>
          <p:nvPr/>
        </p:nvSpPr>
        <p:spPr>
          <a:xfrm>
            <a:off x="5830011" y="3572000"/>
            <a:ext cx="354051" cy="7297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A7AFCA87-23E8-4376-81FD-B91C7DAD9EFC}"/>
              </a:ext>
            </a:extLst>
          </p:cNvPr>
          <p:cNvSpPr/>
          <p:nvPr/>
        </p:nvSpPr>
        <p:spPr>
          <a:xfrm>
            <a:off x="6968849" y="3567321"/>
            <a:ext cx="354051" cy="7297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C4495AE9-7B61-4A2C-A63D-9336D644327B}"/>
              </a:ext>
            </a:extLst>
          </p:cNvPr>
          <p:cNvSpPr/>
          <p:nvPr/>
        </p:nvSpPr>
        <p:spPr>
          <a:xfrm>
            <a:off x="9611189" y="3612080"/>
            <a:ext cx="354051" cy="7297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AD25DBCC-F65B-44BC-860B-C62F9C8D1A8F}"/>
              </a:ext>
            </a:extLst>
          </p:cNvPr>
          <p:cNvSpPr/>
          <p:nvPr/>
        </p:nvSpPr>
        <p:spPr>
          <a:xfrm>
            <a:off x="10735110" y="3609605"/>
            <a:ext cx="354051" cy="7297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25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33" grpId="0" animBg="1"/>
      <p:bldP spid="38" grpId="0" animBg="1"/>
      <p:bldP spid="40" grpId="0" animBg="1"/>
      <p:bldP spid="41" grpId="0"/>
      <p:bldP spid="42" grpId="0" animBg="1"/>
      <p:bldP spid="48" grpId="0" animBg="1"/>
      <p:bldP spid="53" grpId="0" animBg="1"/>
      <p:bldP spid="55" grpId="0" animBg="1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8CFB3-F717-4A4A-B36F-A7D31F06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Contrastive Learning for </a:t>
            </a:r>
            <a:r>
              <a:rPr lang="en-US" altLang="zh-TW" b="1" dirty="0"/>
              <a:t>Speech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7F626D-523B-4693-82EC-10484C50A1CE}"/>
              </a:ext>
            </a:extLst>
          </p:cNvPr>
          <p:cNvSpPr txBox="1"/>
          <p:nvPr/>
        </p:nvSpPr>
        <p:spPr>
          <a:xfrm>
            <a:off x="8292603" y="470446"/>
            <a:ext cx="2228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VQ-wav2vec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01885C-1302-4A48-8F2C-3CCB29092450}"/>
              </a:ext>
            </a:extLst>
          </p:cNvPr>
          <p:cNvSpPr txBox="1"/>
          <p:nvPr/>
        </p:nvSpPr>
        <p:spPr>
          <a:xfrm>
            <a:off x="8540254" y="876469"/>
            <a:ext cx="367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https://arxiv.org/abs/1910.05453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DDF79BD-32C6-4287-B1C6-3C5390933BD1}"/>
              </a:ext>
            </a:extLst>
          </p:cNvPr>
          <p:cNvGrpSpPr/>
          <p:nvPr/>
        </p:nvGrpSpPr>
        <p:grpSpPr>
          <a:xfrm>
            <a:off x="838200" y="5701615"/>
            <a:ext cx="7112942" cy="615159"/>
            <a:chOff x="-511944" y="3377192"/>
            <a:chExt cx="3965607" cy="622870"/>
          </a:xfrm>
        </p:grpSpPr>
        <p:pic>
          <p:nvPicPr>
            <p:cNvPr id="11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44D7EFC6-F2B4-455A-BF12-AC67D47BC2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DDC1133D-81F0-4DD9-97D5-6541DA44D0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96B8EA1C-4EC0-4AD8-AB1B-74721B7FD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矩形: 圓角 3">
            <a:extLst>
              <a:ext uri="{FF2B5EF4-FFF2-40B4-BE49-F238E27FC236}">
                <a16:creationId xmlns:a16="http://schemas.microsoft.com/office/drawing/2014/main" id="{799642F0-CC6D-487E-A084-5B31250DA748}"/>
              </a:ext>
            </a:extLst>
          </p:cNvPr>
          <p:cNvSpPr/>
          <p:nvPr/>
        </p:nvSpPr>
        <p:spPr>
          <a:xfrm>
            <a:off x="1054155" y="4516066"/>
            <a:ext cx="7073662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Encoder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070ABB0-9430-48F2-8DDF-0A2ED5ADA4DA}"/>
              </a:ext>
            </a:extLst>
          </p:cNvPr>
          <p:cNvCxnSpPr>
            <a:cxnSpLocks/>
          </p:cNvCxnSpPr>
          <p:nvPr/>
        </p:nvCxnSpPr>
        <p:spPr>
          <a:xfrm flipV="1">
            <a:off x="1484165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335104E-EADE-4428-9509-C034C205E462}"/>
              </a:ext>
            </a:extLst>
          </p:cNvPr>
          <p:cNvCxnSpPr>
            <a:cxnSpLocks/>
          </p:cNvCxnSpPr>
          <p:nvPr/>
        </p:nvCxnSpPr>
        <p:spPr>
          <a:xfrm flipV="1">
            <a:off x="2616507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0CE7FED-0C85-4037-B8F7-5AAB8519B913}"/>
              </a:ext>
            </a:extLst>
          </p:cNvPr>
          <p:cNvCxnSpPr>
            <a:cxnSpLocks/>
          </p:cNvCxnSpPr>
          <p:nvPr/>
        </p:nvCxnSpPr>
        <p:spPr>
          <a:xfrm flipV="1">
            <a:off x="3748849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CB76F2B-2683-41A3-A519-DFB749BCE130}"/>
              </a:ext>
            </a:extLst>
          </p:cNvPr>
          <p:cNvCxnSpPr>
            <a:cxnSpLocks/>
          </p:cNvCxnSpPr>
          <p:nvPr/>
        </p:nvCxnSpPr>
        <p:spPr>
          <a:xfrm flipV="1">
            <a:off x="4881191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B10B235-8AF4-41A7-9F7F-9C6501E44B97}"/>
              </a:ext>
            </a:extLst>
          </p:cNvPr>
          <p:cNvCxnSpPr>
            <a:cxnSpLocks/>
          </p:cNvCxnSpPr>
          <p:nvPr/>
        </p:nvCxnSpPr>
        <p:spPr>
          <a:xfrm flipV="1">
            <a:off x="6013533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EF28B7C-71A0-4346-99D0-8699C47060C1}"/>
              </a:ext>
            </a:extLst>
          </p:cNvPr>
          <p:cNvCxnSpPr>
            <a:cxnSpLocks/>
          </p:cNvCxnSpPr>
          <p:nvPr/>
        </p:nvCxnSpPr>
        <p:spPr>
          <a:xfrm flipV="1">
            <a:off x="7145875" y="41951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A537E3C-189B-4AC8-99A3-37F21B5D11E0}"/>
              </a:ext>
            </a:extLst>
          </p:cNvPr>
          <p:cNvCxnSpPr>
            <a:cxnSpLocks/>
          </p:cNvCxnSpPr>
          <p:nvPr/>
        </p:nvCxnSpPr>
        <p:spPr>
          <a:xfrm flipV="1">
            <a:off x="1503707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5E4DC76-A590-4AC5-BBD2-4F110D495B30}"/>
              </a:ext>
            </a:extLst>
          </p:cNvPr>
          <p:cNvCxnSpPr>
            <a:cxnSpLocks/>
          </p:cNvCxnSpPr>
          <p:nvPr/>
        </p:nvCxnSpPr>
        <p:spPr>
          <a:xfrm flipV="1">
            <a:off x="2674844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E93C9CE0-08F3-4828-BC4F-BDFB54FE1394}"/>
              </a:ext>
            </a:extLst>
          </p:cNvPr>
          <p:cNvCxnSpPr>
            <a:cxnSpLocks/>
          </p:cNvCxnSpPr>
          <p:nvPr/>
        </p:nvCxnSpPr>
        <p:spPr>
          <a:xfrm flipV="1">
            <a:off x="3797855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3003335-3142-499E-8B10-BCA19EEFD2B5}"/>
              </a:ext>
            </a:extLst>
          </p:cNvPr>
          <p:cNvCxnSpPr>
            <a:cxnSpLocks/>
          </p:cNvCxnSpPr>
          <p:nvPr/>
        </p:nvCxnSpPr>
        <p:spPr>
          <a:xfrm flipV="1">
            <a:off x="4920866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162B7DC-9680-4C63-A543-6E054C7FD31E}"/>
              </a:ext>
            </a:extLst>
          </p:cNvPr>
          <p:cNvCxnSpPr>
            <a:cxnSpLocks/>
          </p:cNvCxnSpPr>
          <p:nvPr/>
        </p:nvCxnSpPr>
        <p:spPr>
          <a:xfrm flipV="1">
            <a:off x="7166888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8F829A7-4B75-40D6-AB40-157BAF8BD9B8}"/>
              </a:ext>
            </a:extLst>
          </p:cNvPr>
          <p:cNvCxnSpPr>
            <a:cxnSpLocks/>
          </p:cNvCxnSpPr>
          <p:nvPr/>
        </p:nvCxnSpPr>
        <p:spPr>
          <a:xfrm flipV="1">
            <a:off x="6043877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">
            <a:extLst>
              <a:ext uri="{FF2B5EF4-FFF2-40B4-BE49-F238E27FC236}">
                <a16:creationId xmlns:a16="http://schemas.microsoft.com/office/drawing/2014/main" id="{9F66950E-0E82-47D0-ACF2-477CE957F3AD}"/>
              </a:ext>
            </a:extLst>
          </p:cNvPr>
          <p:cNvSpPr/>
          <p:nvPr/>
        </p:nvSpPr>
        <p:spPr>
          <a:xfrm>
            <a:off x="1054156" y="2518735"/>
            <a:ext cx="4265116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Predicter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BF5222C-E7EA-4F20-B9A5-1F8FFB966C7B}"/>
              </a:ext>
            </a:extLst>
          </p:cNvPr>
          <p:cNvCxnSpPr>
            <a:cxnSpLocks/>
          </p:cNvCxnSpPr>
          <p:nvPr/>
        </p:nvCxnSpPr>
        <p:spPr>
          <a:xfrm flipV="1">
            <a:off x="1484165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88D12A7-26B2-4E49-9661-D393ADF59A14}"/>
              </a:ext>
            </a:extLst>
          </p:cNvPr>
          <p:cNvCxnSpPr>
            <a:cxnSpLocks/>
          </p:cNvCxnSpPr>
          <p:nvPr/>
        </p:nvCxnSpPr>
        <p:spPr>
          <a:xfrm flipV="1">
            <a:off x="2616507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F357D0C-C53C-429A-8C5C-B6161AD7654F}"/>
              </a:ext>
            </a:extLst>
          </p:cNvPr>
          <p:cNvCxnSpPr>
            <a:cxnSpLocks/>
          </p:cNvCxnSpPr>
          <p:nvPr/>
        </p:nvCxnSpPr>
        <p:spPr>
          <a:xfrm flipV="1">
            <a:off x="3748849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D999AC9-D11F-4519-8442-A46DD8842D25}"/>
              </a:ext>
            </a:extLst>
          </p:cNvPr>
          <p:cNvCxnSpPr>
            <a:cxnSpLocks/>
          </p:cNvCxnSpPr>
          <p:nvPr/>
        </p:nvCxnSpPr>
        <p:spPr>
          <a:xfrm flipV="1">
            <a:off x="4881191" y="328070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22A2A39D-C8F4-4B58-80D7-B3C018F49A93}"/>
              </a:ext>
            </a:extLst>
          </p:cNvPr>
          <p:cNvSpPr/>
          <p:nvPr/>
        </p:nvSpPr>
        <p:spPr>
          <a:xfrm rot="5400000">
            <a:off x="4616478" y="1794064"/>
            <a:ext cx="540000" cy="1952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1AD6E00-5AC4-4316-A2AB-AA5564957019}"/>
              </a:ext>
            </a:extLst>
          </p:cNvPr>
          <p:cNvCxnSpPr>
            <a:cxnSpLocks/>
          </p:cNvCxnSpPr>
          <p:nvPr/>
        </p:nvCxnSpPr>
        <p:spPr>
          <a:xfrm flipV="1">
            <a:off x="4877759" y="218183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37595DB7-32B0-4BD8-9D9E-39E6BBBD566B}"/>
              </a:ext>
            </a:extLst>
          </p:cNvPr>
          <p:cNvSpPr/>
          <p:nvPr/>
        </p:nvSpPr>
        <p:spPr>
          <a:xfrm>
            <a:off x="5763666" y="2314815"/>
            <a:ext cx="619211" cy="4848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FB8D239-E078-4A6E-B1B5-2780F1CC5D30}"/>
              </a:ext>
            </a:extLst>
          </p:cNvPr>
          <p:cNvSpPr/>
          <p:nvPr/>
        </p:nvSpPr>
        <p:spPr>
          <a:xfrm>
            <a:off x="7584543" y="229884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25CBDCD8-8EA4-4E1C-A189-8B5426C680E0}"/>
              </a:ext>
            </a:extLst>
          </p:cNvPr>
          <p:cNvSpPr/>
          <p:nvPr/>
        </p:nvSpPr>
        <p:spPr>
          <a:xfrm>
            <a:off x="6899653" y="2319514"/>
            <a:ext cx="619211" cy="4848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6835A03C-17E0-4019-A20B-2D77AA506EF6}"/>
              </a:ext>
            </a:extLst>
          </p:cNvPr>
          <p:cNvCxnSpPr>
            <a:cxnSpLocks/>
          </p:cNvCxnSpPr>
          <p:nvPr/>
        </p:nvCxnSpPr>
        <p:spPr>
          <a:xfrm>
            <a:off x="6005777" y="2826960"/>
            <a:ext cx="0" cy="805262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1F638FC5-C758-4444-BFF4-BB7D72BA870F}"/>
              </a:ext>
            </a:extLst>
          </p:cNvPr>
          <p:cNvCxnSpPr>
            <a:cxnSpLocks/>
          </p:cNvCxnSpPr>
          <p:nvPr/>
        </p:nvCxnSpPr>
        <p:spPr>
          <a:xfrm>
            <a:off x="5017462" y="1884687"/>
            <a:ext cx="21876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F8B6F84-FAA6-44E9-ABDB-5E0DA687FB67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7205106" y="1884687"/>
            <a:ext cx="4153" cy="434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E04D5A8-FDDB-45AF-BC08-93F8A835B135}"/>
              </a:ext>
            </a:extLst>
          </p:cNvPr>
          <p:cNvCxnSpPr>
            <a:cxnSpLocks/>
          </p:cNvCxnSpPr>
          <p:nvPr/>
        </p:nvCxnSpPr>
        <p:spPr>
          <a:xfrm>
            <a:off x="6071982" y="1884687"/>
            <a:ext cx="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03C33E73-9E97-4C1E-AD46-749E1DF48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74586" r="38725" b="15733"/>
          <a:stretch/>
        </p:blipFill>
        <p:spPr bwMode="auto">
          <a:xfrm flipH="1">
            <a:off x="8685645" y="5575149"/>
            <a:ext cx="5101792" cy="8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矩形: 圓角 3">
            <a:extLst>
              <a:ext uri="{FF2B5EF4-FFF2-40B4-BE49-F238E27FC236}">
                <a16:creationId xmlns:a16="http://schemas.microsoft.com/office/drawing/2014/main" id="{97E059E3-331E-44D8-B6E8-1CE4F55AE11D}"/>
              </a:ext>
            </a:extLst>
          </p:cNvPr>
          <p:cNvSpPr/>
          <p:nvPr/>
        </p:nvSpPr>
        <p:spPr>
          <a:xfrm>
            <a:off x="8908155" y="4546622"/>
            <a:ext cx="3455293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</a:rPr>
              <a:t>Encoder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54108F8-F141-475E-A963-788605282D14}"/>
              </a:ext>
            </a:extLst>
          </p:cNvPr>
          <p:cNvSpPr txBox="1"/>
          <p:nvPr/>
        </p:nvSpPr>
        <p:spPr>
          <a:xfrm>
            <a:off x="7449393" y="5660141"/>
            <a:ext cx="6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…..</a:t>
            </a:r>
            <a:endParaRPr lang="zh-TW" altLang="en-US" sz="2800" dirty="0"/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71D15CFB-1DB1-4C72-8BF3-02E61DB16780}"/>
              </a:ext>
            </a:extLst>
          </p:cNvPr>
          <p:cNvCxnSpPr>
            <a:cxnSpLocks/>
          </p:cNvCxnSpPr>
          <p:nvPr/>
        </p:nvCxnSpPr>
        <p:spPr>
          <a:xfrm flipV="1">
            <a:off x="9808320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4BFCA534-088E-4A1C-AB31-EFF198152774}"/>
              </a:ext>
            </a:extLst>
          </p:cNvPr>
          <p:cNvCxnSpPr>
            <a:cxnSpLocks/>
          </p:cNvCxnSpPr>
          <p:nvPr/>
        </p:nvCxnSpPr>
        <p:spPr>
          <a:xfrm flipV="1">
            <a:off x="10931331" y="530022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1C9B5B52-7B61-4C80-A2E6-0C76680D9919}"/>
              </a:ext>
            </a:extLst>
          </p:cNvPr>
          <p:cNvCxnSpPr>
            <a:cxnSpLocks/>
          </p:cNvCxnSpPr>
          <p:nvPr/>
        </p:nvCxnSpPr>
        <p:spPr>
          <a:xfrm flipV="1">
            <a:off x="9798989" y="4237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8C24ADEC-56C5-4E7C-98E2-32D07C671638}"/>
              </a:ext>
            </a:extLst>
          </p:cNvPr>
          <p:cNvCxnSpPr>
            <a:cxnSpLocks/>
          </p:cNvCxnSpPr>
          <p:nvPr/>
        </p:nvCxnSpPr>
        <p:spPr>
          <a:xfrm flipV="1">
            <a:off x="10931331" y="423759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C43B1470-638F-4E4E-8E2C-A654384956F2}"/>
              </a:ext>
            </a:extLst>
          </p:cNvPr>
          <p:cNvCxnSpPr>
            <a:cxnSpLocks/>
          </p:cNvCxnSpPr>
          <p:nvPr/>
        </p:nvCxnSpPr>
        <p:spPr>
          <a:xfrm>
            <a:off x="7139378" y="2826960"/>
            <a:ext cx="0" cy="805262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62CC60FD-B9F7-43A5-A1DE-168CE48D8D74}"/>
              </a:ext>
            </a:extLst>
          </p:cNvPr>
          <p:cNvCxnSpPr>
            <a:cxnSpLocks/>
          </p:cNvCxnSpPr>
          <p:nvPr/>
        </p:nvCxnSpPr>
        <p:spPr>
          <a:xfrm flipH="1">
            <a:off x="6140137" y="3318212"/>
            <a:ext cx="366818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8ACDE92E-8D18-4C2A-9E63-0D7DAFF503FB}"/>
              </a:ext>
            </a:extLst>
          </p:cNvPr>
          <p:cNvCxnSpPr>
            <a:cxnSpLocks/>
          </p:cNvCxnSpPr>
          <p:nvPr/>
        </p:nvCxnSpPr>
        <p:spPr>
          <a:xfrm flipV="1">
            <a:off x="6140137" y="2826960"/>
            <a:ext cx="0" cy="4912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1CD2FC0B-77A4-4D14-80E4-5A7571E708E1}"/>
              </a:ext>
            </a:extLst>
          </p:cNvPr>
          <p:cNvCxnSpPr>
            <a:cxnSpLocks/>
          </p:cNvCxnSpPr>
          <p:nvPr/>
        </p:nvCxnSpPr>
        <p:spPr>
          <a:xfrm flipH="1">
            <a:off x="9798988" y="3364643"/>
            <a:ext cx="9332" cy="3322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B7EFEAFB-360E-4BF0-9A34-6F963D97A8CF}"/>
              </a:ext>
            </a:extLst>
          </p:cNvPr>
          <p:cNvCxnSpPr>
            <a:cxnSpLocks/>
          </p:cNvCxnSpPr>
          <p:nvPr/>
        </p:nvCxnSpPr>
        <p:spPr>
          <a:xfrm flipV="1">
            <a:off x="7327176" y="2839660"/>
            <a:ext cx="0" cy="2402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AF8FD594-51A3-400B-8C00-14228E49904E}"/>
              </a:ext>
            </a:extLst>
          </p:cNvPr>
          <p:cNvCxnSpPr>
            <a:cxnSpLocks/>
          </p:cNvCxnSpPr>
          <p:nvPr/>
        </p:nvCxnSpPr>
        <p:spPr>
          <a:xfrm flipH="1">
            <a:off x="7301248" y="3079948"/>
            <a:ext cx="366818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21FCA079-1EF9-412F-9D72-691F25C0DA4B}"/>
              </a:ext>
            </a:extLst>
          </p:cNvPr>
          <p:cNvCxnSpPr>
            <a:cxnSpLocks/>
          </p:cNvCxnSpPr>
          <p:nvPr/>
        </p:nvCxnSpPr>
        <p:spPr>
          <a:xfrm flipH="1">
            <a:off x="10931330" y="3079948"/>
            <a:ext cx="1" cy="61694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>
            <a:extLst>
              <a:ext uri="{FF2B5EF4-FFF2-40B4-BE49-F238E27FC236}">
                <a16:creationId xmlns:a16="http://schemas.microsoft.com/office/drawing/2014/main" id="{A5DA3F0A-C238-4B97-8677-C33FC76407A4}"/>
              </a:ext>
            </a:extLst>
          </p:cNvPr>
          <p:cNvSpPr/>
          <p:nvPr/>
        </p:nvSpPr>
        <p:spPr>
          <a:xfrm>
            <a:off x="1310672" y="381015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0D835169-3EEF-4590-8998-EF4BE3DB1840}"/>
              </a:ext>
            </a:extLst>
          </p:cNvPr>
          <p:cNvSpPr/>
          <p:nvPr/>
        </p:nvSpPr>
        <p:spPr>
          <a:xfrm>
            <a:off x="2472951" y="380563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9BFC0F90-6FD5-445D-9453-C705BCC7D11B}"/>
              </a:ext>
            </a:extLst>
          </p:cNvPr>
          <p:cNvSpPr/>
          <p:nvPr/>
        </p:nvSpPr>
        <p:spPr>
          <a:xfrm>
            <a:off x="3599088" y="3784979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C1B2FAFD-863A-4AF8-821A-52E18683C267}"/>
              </a:ext>
            </a:extLst>
          </p:cNvPr>
          <p:cNvSpPr/>
          <p:nvPr/>
        </p:nvSpPr>
        <p:spPr>
          <a:xfrm>
            <a:off x="4725225" y="377769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>
            <a:extLst>
              <a:ext uri="{FF2B5EF4-FFF2-40B4-BE49-F238E27FC236}">
                <a16:creationId xmlns:a16="http://schemas.microsoft.com/office/drawing/2014/main" id="{1D45B606-A3FF-47F5-800E-617C37CFA8CB}"/>
              </a:ext>
            </a:extLst>
          </p:cNvPr>
          <p:cNvSpPr/>
          <p:nvPr/>
        </p:nvSpPr>
        <p:spPr>
          <a:xfrm>
            <a:off x="5869948" y="375550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2E9F0579-34E9-4DE2-A72B-8B04A663A478}"/>
              </a:ext>
            </a:extLst>
          </p:cNvPr>
          <p:cNvSpPr/>
          <p:nvPr/>
        </p:nvSpPr>
        <p:spPr>
          <a:xfrm>
            <a:off x="6995822" y="376618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1EE56C65-DE6E-40FE-9728-1263E369063E}"/>
              </a:ext>
            </a:extLst>
          </p:cNvPr>
          <p:cNvSpPr/>
          <p:nvPr/>
        </p:nvSpPr>
        <p:spPr>
          <a:xfrm>
            <a:off x="9635816" y="380086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42334911-1D7C-4BB6-93F6-806D37211888}"/>
              </a:ext>
            </a:extLst>
          </p:cNvPr>
          <p:cNvSpPr/>
          <p:nvPr/>
        </p:nvSpPr>
        <p:spPr>
          <a:xfrm>
            <a:off x="10778886" y="3783279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4819BD92-CABB-4824-8891-D9CBD2E52F07}"/>
              </a:ext>
            </a:extLst>
          </p:cNvPr>
          <p:cNvSpPr txBox="1"/>
          <p:nvPr/>
        </p:nvSpPr>
        <p:spPr>
          <a:xfrm>
            <a:off x="3546723" y="3730858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18FECCF7-6193-456B-93AE-14E236BD44D1}"/>
              </a:ext>
            </a:extLst>
          </p:cNvPr>
          <p:cNvSpPr txBox="1"/>
          <p:nvPr/>
        </p:nvSpPr>
        <p:spPr>
          <a:xfrm>
            <a:off x="2442695" y="3756196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F10E3BBB-E4DA-4B16-ACD6-E6874F0F0050}"/>
              </a:ext>
            </a:extLst>
          </p:cNvPr>
          <p:cNvSpPr txBox="1"/>
          <p:nvPr/>
        </p:nvSpPr>
        <p:spPr>
          <a:xfrm>
            <a:off x="4677642" y="3705035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B2217621-EBC9-49E2-854B-9A5F107BA6D7}"/>
              </a:ext>
            </a:extLst>
          </p:cNvPr>
          <p:cNvSpPr txBox="1"/>
          <p:nvPr/>
        </p:nvSpPr>
        <p:spPr>
          <a:xfrm>
            <a:off x="5755933" y="3690770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28A47266-8646-467B-A9E1-09692E209522}"/>
              </a:ext>
            </a:extLst>
          </p:cNvPr>
          <p:cNvSpPr txBox="1"/>
          <p:nvPr/>
        </p:nvSpPr>
        <p:spPr>
          <a:xfrm>
            <a:off x="1168992" y="3754541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9D39B2E4-6C4F-45B1-B2EE-91261D5ED4D1}"/>
              </a:ext>
            </a:extLst>
          </p:cNvPr>
          <p:cNvSpPr txBox="1"/>
          <p:nvPr/>
        </p:nvSpPr>
        <p:spPr>
          <a:xfrm>
            <a:off x="6866978" y="3715451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31</a:t>
            </a:r>
            <a:endParaRPr lang="zh-TW" altLang="en-US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65A5DD9C-137F-4311-A909-F8F1FBA0EFC1}"/>
              </a:ext>
            </a:extLst>
          </p:cNvPr>
          <p:cNvSpPr txBox="1"/>
          <p:nvPr/>
        </p:nvSpPr>
        <p:spPr>
          <a:xfrm>
            <a:off x="9507416" y="3747923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79</a:t>
            </a:r>
            <a:endParaRPr lang="zh-TW" altLang="en-US" dirty="0"/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25974D52-7F2E-41DF-8B47-6910977068AE}"/>
              </a:ext>
            </a:extLst>
          </p:cNvPr>
          <p:cNvSpPr txBox="1"/>
          <p:nvPr/>
        </p:nvSpPr>
        <p:spPr>
          <a:xfrm>
            <a:off x="10656780" y="3751758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21</a:t>
            </a:r>
            <a:endParaRPr lang="zh-TW" altLang="en-US" dirty="0"/>
          </a:p>
        </p:txBody>
      </p: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E25FF994-2B9F-42A2-986C-CCD61705380C}"/>
              </a:ext>
            </a:extLst>
          </p:cNvPr>
          <p:cNvGrpSpPr/>
          <p:nvPr/>
        </p:nvGrpSpPr>
        <p:grpSpPr>
          <a:xfrm>
            <a:off x="8631347" y="1466534"/>
            <a:ext cx="3377354" cy="1291551"/>
            <a:chOff x="8013459" y="302324"/>
            <a:chExt cx="3377354" cy="1291551"/>
          </a:xfrm>
        </p:grpSpPr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CCC514FE-6861-4067-86E3-BBCC35CAB576}"/>
                </a:ext>
              </a:extLst>
            </p:cNvPr>
            <p:cNvSpPr txBox="1"/>
            <p:nvPr/>
          </p:nvSpPr>
          <p:spPr>
            <a:xfrm>
              <a:off x="8137557" y="385084"/>
              <a:ext cx="325325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How to train with quantization: </a:t>
              </a:r>
              <a:r>
                <a:rPr lang="zh-TW" altLang="en-US" dirty="0"/>
                <a:t>https://youtu.be/JZvEzb5PV3U</a:t>
              </a:r>
            </a:p>
          </p:txBody>
        </p:sp>
        <p:sp>
          <p:nvSpPr>
            <p:cNvPr id="88" name="矩形: 圓角 3">
              <a:extLst>
                <a:ext uri="{FF2B5EF4-FFF2-40B4-BE49-F238E27FC236}">
                  <a16:creationId xmlns:a16="http://schemas.microsoft.com/office/drawing/2014/main" id="{8577B04B-A180-4AF9-8EF7-41A1668AFD8A}"/>
                </a:ext>
              </a:extLst>
            </p:cNvPr>
            <p:cNvSpPr/>
            <p:nvPr/>
          </p:nvSpPr>
          <p:spPr>
            <a:xfrm>
              <a:off x="8013459" y="302324"/>
              <a:ext cx="3356346" cy="129155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65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45F87A-30BF-4A29-A7D4-5F7B7B0A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Contrastive Learning for </a:t>
            </a:r>
            <a:r>
              <a:rPr lang="en-US" altLang="zh-TW" b="1" dirty="0"/>
              <a:t>Speech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966DF55-62B1-46B5-A861-8C344FAFD51E}"/>
              </a:ext>
            </a:extLst>
          </p:cNvPr>
          <p:cNvSpPr txBox="1"/>
          <p:nvPr/>
        </p:nvSpPr>
        <p:spPr>
          <a:xfrm>
            <a:off x="898160" y="1690688"/>
            <a:ext cx="3414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VQ-wav2vec</a:t>
            </a:r>
            <a:r>
              <a:rPr lang="zh-TW" altLang="en-US" sz="2800" dirty="0"/>
              <a:t> </a:t>
            </a:r>
            <a:r>
              <a:rPr lang="en-US" altLang="zh-TW" sz="2800" dirty="0"/>
              <a:t>+</a:t>
            </a:r>
            <a:r>
              <a:rPr lang="zh-TW" altLang="en-US" sz="2800" dirty="0"/>
              <a:t> </a:t>
            </a:r>
            <a:r>
              <a:rPr lang="en-US" altLang="zh-TW" sz="2800" dirty="0"/>
              <a:t>BERT</a:t>
            </a:r>
            <a:r>
              <a:rPr lang="zh-TW" altLang="en-US" sz="2800" dirty="0"/>
              <a:t>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65667E2-CE1E-4267-85CB-57981F45A9E6}"/>
              </a:ext>
            </a:extLst>
          </p:cNvPr>
          <p:cNvSpPr txBox="1"/>
          <p:nvPr/>
        </p:nvSpPr>
        <p:spPr>
          <a:xfrm>
            <a:off x="893164" y="2213908"/>
            <a:ext cx="3408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https://arxiv.org/abs/1910.05453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AB50B4-E6CE-43DA-974D-2F9A1A32CFEC}"/>
              </a:ext>
            </a:extLst>
          </p:cNvPr>
          <p:cNvSpPr txBox="1"/>
          <p:nvPr/>
        </p:nvSpPr>
        <p:spPr>
          <a:xfrm>
            <a:off x="887558" y="2795002"/>
            <a:ext cx="3060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Discrete BERT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6F5ACE-F33A-48A2-A692-BD8BD9A23A21}"/>
              </a:ext>
            </a:extLst>
          </p:cNvPr>
          <p:cNvSpPr txBox="1"/>
          <p:nvPr/>
        </p:nvSpPr>
        <p:spPr>
          <a:xfrm>
            <a:off x="887558" y="3354805"/>
            <a:ext cx="3414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https://arxiv.org/abs/1911.03912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7BD10A8-729E-4F44-8D48-56C4BC16E339}"/>
              </a:ext>
            </a:extLst>
          </p:cNvPr>
          <p:cNvCxnSpPr>
            <a:cxnSpLocks/>
          </p:cNvCxnSpPr>
          <p:nvPr/>
        </p:nvCxnSpPr>
        <p:spPr>
          <a:xfrm flipV="1">
            <a:off x="5425508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BF195F6-293E-48B5-A311-EB40923A1E1A}"/>
              </a:ext>
            </a:extLst>
          </p:cNvPr>
          <p:cNvCxnSpPr>
            <a:cxnSpLocks/>
          </p:cNvCxnSpPr>
          <p:nvPr/>
        </p:nvCxnSpPr>
        <p:spPr>
          <a:xfrm flipV="1">
            <a:off x="6557850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5D23F85-54C1-43BF-B4A9-7A4F90EB3DBA}"/>
              </a:ext>
            </a:extLst>
          </p:cNvPr>
          <p:cNvCxnSpPr>
            <a:cxnSpLocks/>
          </p:cNvCxnSpPr>
          <p:nvPr/>
        </p:nvCxnSpPr>
        <p:spPr>
          <a:xfrm flipV="1">
            <a:off x="7690192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5649E7A-2CDE-422B-B6AD-7C687F852A3D}"/>
              </a:ext>
            </a:extLst>
          </p:cNvPr>
          <p:cNvSpPr/>
          <p:nvPr/>
        </p:nvSpPr>
        <p:spPr>
          <a:xfrm>
            <a:off x="5052107" y="2607817"/>
            <a:ext cx="6338627" cy="67847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zh-TW" sz="2800" noProof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Encoder </a:t>
            </a:r>
            <a:r>
              <a:rPr lang="en-US" altLang="zh-TW" sz="2800" dirty="0"/>
              <a:t>(BERT architecture)</a:t>
            </a:r>
            <a:endParaRPr lang="zh-TW" altLang="en-US" sz="2800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E0841F2-ECFA-4F68-8696-B0E97551083F}"/>
              </a:ext>
            </a:extLst>
          </p:cNvPr>
          <p:cNvGrpSpPr/>
          <p:nvPr/>
        </p:nvGrpSpPr>
        <p:grpSpPr>
          <a:xfrm>
            <a:off x="4798052" y="5782466"/>
            <a:ext cx="7112942" cy="615159"/>
            <a:chOff x="-511944" y="3377192"/>
            <a:chExt cx="3965607" cy="622870"/>
          </a:xfrm>
        </p:grpSpPr>
        <p:pic>
          <p:nvPicPr>
            <p:cNvPr id="14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4B13D3EE-AB3F-4013-BFF9-1D13FAC936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DCC7BD52-85BC-4CD3-81F3-D194A644C8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A0C36677-D746-40AE-BB8C-A90149363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矩形: 圓角 3">
            <a:extLst>
              <a:ext uri="{FF2B5EF4-FFF2-40B4-BE49-F238E27FC236}">
                <a16:creationId xmlns:a16="http://schemas.microsoft.com/office/drawing/2014/main" id="{84C7C1A0-70C2-4ADF-B8B2-EC81FC6E9C6B}"/>
              </a:ext>
            </a:extLst>
          </p:cNvPr>
          <p:cNvSpPr/>
          <p:nvPr/>
        </p:nvSpPr>
        <p:spPr>
          <a:xfrm>
            <a:off x="5014007" y="4596917"/>
            <a:ext cx="6459545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</a:rPr>
              <a:t>Encoder (from </a:t>
            </a:r>
            <a:r>
              <a:rPr lang="en-US" altLang="zh-TW" sz="2800" dirty="0"/>
              <a:t>VQ-wav2vec</a:t>
            </a:r>
            <a:r>
              <a:rPr lang="en-US" altLang="zh-TW" sz="2800" dirty="0">
                <a:solidFill>
                  <a:prstClr val="black"/>
                </a:solidFill>
              </a:rPr>
              <a:t>)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FBAF620-C610-4FE7-A52E-02ABA75B638B}"/>
              </a:ext>
            </a:extLst>
          </p:cNvPr>
          <p:cNvSpPr txBox="1"/>
          <p:nvPr/>
        </p:nvSpPr>
        <p:spPr>
          <a:xfrm>
            <a:off x="4187098" y="4706057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fixed</a:t>
            </a:r>
            <a:endParaRPr lang="zh-TW" altLang="en-US" sz="2400" b="1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D6EFAB5-EF5B-46C9-A2B9-0069D1A4F3A3}"/>
              </a:ext>
            </a:extLst>
          </p:cNvPr>
          <p:cNvCxnSpPr>
            <a:cxnSpLocks/>
          </p:cNvCxnSpPr>
          <p:nvPr/>
        </p:nvCxnSpPr>
        <p:spPr>
          <a:xfrm flipV="1">
            <a:off x="5444017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223F1708-01BA-40C0-BE28-6FD605B9F3AB}"/>
              </a:ext>
            </a:extLst>
          </p:cNvPr>
          <p:cNvCxnSpPr>
            <a:cxnSpLocks/>
          </p:cNvCxnSpPr>
          <p:nvPr/>
        </p:nvCxnSpPr>
        <p:spPr>
          <a:xfrm flipV="1">
            <a:off x="6576359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168E52D-DCAA-4ADD-B639-AAD0DBF75731}"/>
              </a:ext>
            </a:extLst>
          </p:cNvPr>
          <p:cNvCxnSpPr>
            <a:cxnSpLocks/>
          </p:cNvCxnSpPr>
          <p:nvPr/>
        </p:nvCxnSpPr>
        <p:spPr>
          <a:xfrm flipV="1">
            <a:off x="7708701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34B7408D-51E2-4A53-B710-B3EC85D79153}"/>
              </a:ext>
            </a:extLst>
          </p:cNvPr>
          <p:cNvCxnSpPr>
            <a:cxnSpLocks/>
          </p:cNvCxnSpPr>
          <p:nvPr/>
        </p:nvCxnSpPr>
        <p:spPr>
          <a:xfrm flipV="1">
            <a:off x="8841043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F7F8698-2A2D-456D-9E5F-C8342518D300}"/>
              </a:ext>
            </a:extLst>
          </p:cNvPr>
          <p:cNvCxnSpPr>
            <a:cxnSpLocks/>
          </p:cNvCxnSpPr>
          <p:nvPr/>
        </p:nvCxnSpPr>
        <p:spPr>
          <a:xfrm flipV="1">
            <a:off x="9973385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4351B2D1-A5FF-4C17-B11A-7DA5C377FBA7}"/>
              </a:ext>
            </a:extLst>
          </p:cNvPr>
          <p:cNvCxnSpPr>
            <a:cxnSpLocks/>
          </p:cNvCxnSpPr>
          <p:nvPr/>
        </p:nvCxnSpPr>
        <p:spPr>
          <a:xfrm flipV="1">
            <a:off x="11105727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20F9818-25A3-4BFC-80FE-6217C81648A7}"/>
              </a:ext>
            </a:extLst>
          </p:cNvPr>
          <p:cNvCxnSpPr>
            <a:cxnSpLocks/>
          </p:cNvCxnSpPr>
          <p:nvPr/>
        </p:nvCxnSpPr>
        <p:spPr>
          <a:xfrm flipV="1">
            <a:off x="5466715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B3E81D74-4EBB-47B0-B904-013AD220A2BE}"/>
              </a:ext>
            </a:extLst>
          </p:cNvPr>
          <p:cNvCxnSpPr>
            <a:cxnSpLocks/>
          </p:cNvCxnSpPr>
          <p:nvPr/>
        </p:nvCxnSpPr>
        <p:spPr>
          <a:xfrm flipV="1">
            <a:off x="6589726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DB08696-DFE9-462E-96DF-125EDF0326AE}"/>
              </a:ext>
            </a:extLst>
          </p:cNvPr>
          <p:cNvCxnSpPr>
            <a:cxnSpLocks/>
          </p:cNvCxnSpPr>
          <p:nvPr/>
        </p:nvCxnSpPr>
        <p:spPr>
          <a:xfrm flipV="1">
            <a:off x="7757707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5589EC9-B238-48A9-A114-2BB51C2D9F3F}"/>
              </a:ext>
            </a:extLst>
          </p:cNvPr>
          <p:cNvCxnSpPr>
            <a:cxnSpLocks/>
          </p:cNvCxnSpPr>
          <p:nvPr/>
        </p:nvCxnSpPr>
        <p:spPr>
          <a:xfrm flipV="1">
            <a:off x="8880718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8B72CB2-5060-432C-9889-C44C7E54CC00}"/>
              </a:ext>
            </a:extLst>
          </p:cNvPr>
          <p:cNvCxnSpPr>
            <a:cxnSpLocks/>
          </p:cNvCxnSpPr>
          <p:nvPr/>
        </p:nvCxnSpPr>
        <p:spPr>
          <a:xfrm flipV="1">
            <a:off x="11126740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30394C9F-D939-4235-A30E-1163F03C99D1}"/>
              </a:ext>
            </a:extLst>
          </p:cNvPr>
          <p:cNvCxnSpPr>
            <a:cxnSpLocks/>
          </p:cNvCxnSpPr>
          <p:nvPr/>
        </p:nvCxnSpPr>
        <p:spPr>
          <a:xfrm flipV="1">
            <a:off x="10003729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3A5A566-797B-4266-965F-D7CB9BD87184}"/>
              </a:ext>
            </a:extLst>
          </p:cNvPr>
          <p:cNvSpPr txBox="1"/>
          <p:nvPr/>
        </p:nvSpPr>
        <p:spPr>
          <a:xfrm>
            <a:off x="11409245" y="5740992"/>
            <a:ext cx="6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…..</a:t>
            </a:r>
            <a:endParaRPr lang="zh-TW" altLang="en-US" sz="2800" dirty="0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3CABEB54-912C-463F-9AB1-C25967564E1A}"/>
              </a:ext>
            </a:extLst>
          </p:cNvPr>
          <p:cNvSpPr/>
          <p:nvPr/>
        </p:nvSpPr>
        <p:spPr>
          <a:xfrm>
            <a:off x="5277021" y="3870042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59E6D926-1EBC-4789-9442-0DD62F0A24E6}"/>
              </a:ext>
            </a:extLst>
          </p:cNvPr>
          <p:cNvSpPr/>
          <p:nvPr/>
        </p:nvSpPr>
        <p:spPr>
          <a:xfrm>
            <a:off x="6439300" y="3865522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BDE21B20-B772-4F9B-B7DD-8A17A6E86496}"/>
              </a:ext>
            </a:extLst>
          </p:cNvPr>
          <p:cNvSpPr/>
          <p:nvPr/>
        </p:nvSpPr>
        <p:spPr>
          <a:xfrm>
            <a:off x="7565437" y="384487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BC57298B-4C5F-4F6B-A789-9298D48212E7}"/>
              </a:ext>
            </a:extLst>
          </p:cNvPr>
          <p:cNvSpPr/>
          <p:nvPr/>
        </p:nvSpPr>
        <p:spPr>
          <a:xfrm>
            <a:off x="8691574" y="383758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89E11C5B-53D6-4E5F-900E-9FBE610E0D8D}"/>
              </a:ext>
            </a:extLst>
          </p:cNvPr>
          <p:cNvSpPr/>
          <p:nvPr/>
        </p:nvSpPr>
        <p:spPr>
          <a:xfrm>
            <a:off x="9836297" y="381539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DEA655CD-0443-4970-9F90-13C2A9DAA279}"/>
              </a:ext>
            </a:extLst>
          </p:cNvPr>
          <p:cNvSpPr/>
          <p:nvPr/>
        </p:nvSpPr>
        <p:spPr>
          <a:xfrm>
            <a:off x="10962171" y="382607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208EA45-5FBD-4803-BA32-A8C8ECFC83D3}"/>
              </a:ext>
            </a:extLst>
          </p:cNvPr>
          <p:cNvSpPr txBox="1"/>
          <p:nvPr/>
        </p:nvSpPr>
        <p:spPr>
          <a:xfrm>
            <a:off x="7513072" y="3790749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1D4CF07-96A9-45A5-989E-08EAE6489D50}"/>
              </a:ext>
            </a:extLst>
          </p:cNvPr>
          <p:cNvSpPr txBox="1"/>
          <p:nvPr/>
        </p:nvSpPr>
        <p:spPr>
          <a:xfrm>
            <a:off x="6409044" y="3816087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125EB51D-C2F3-4143-92E0-ECB6962B1C3C}"/>
              </a:ext>
            </a:extLst>
          </p:cNvPr>
          <p:cNvSpPr txBox="1"/>
          <p:nvPr/>
        </p:nvSpPr>
        <p:spPr>
          <a:xfrm>
            <a:off x="8643991" y="3764926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DEC17B7-1539-4174-90EB-428781C3EB2C}"/>
              </a:ext>
            </a:extLst>
          </p:cNvPr>
          <p:cNvSpPr txBox="1"/>
          <p:nvPr/>
        </p:nvSpPr>
        <p:spPr>
          <a:xfrm>
            <a:off x="9722282" y="3750661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8629C7F4-4633-4D92-8893-267F39621D8A}"/>
              </a:ext>
            </a:extLst>
          </p:cNvPr>
          <p:cNvSpPr txBox="1"/>
          <p:nvPr/>
        </p:nvSpPr>
        <p:spPr>
          <a:xfrm>
            <a:off x="5135341" y="3814432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A29895C-3E99-4E27-8486-D547237AAC33}"/>
              </a:ext>
            </a:extLst>
          </p:cNvPr>
          <p:cNvSpPr txBox="1"/>
          <p:nvPr/>
        </p:nvSpPr>
        <p:spPr>
          <a:xfrm>
            <a:off x="10833327" y="3775342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31</a:t>
            </a:r>
            <a:endParaRPr lang="zh-TW" altLang="en-US" dirty="0"/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060F1624-85E4-4F73-8250-6399DD71A79B}"/>
              </a:ext>
            </a:extLst>
          </p:cNvPr>
          <p:cNvCxnSpPr>
            <a:cxnSpLocks/>
          </p:cNvCxnSpPr>
          <p:nvPr/>
        </p:nvCxnSpPr>
        <p:spPr>
          <a:xfrm flipV="1">
            <a:off x="8841043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89A8D375-AF73-4990-B517-22EE50C9EDF6}"/>
              </a:ext>
            </a:extLst>
          </p:cNvPr>
          <p:cNvCxnSpPr>
            <a:cxnSpLocks/>
          </p:cNvCxnSpPr>
          <p:nvPr/>
        </p:nvCxnSpPr>
        <p:spPr>
          <a:xfrm flipV="1">
            <a:off x="9973385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E9478095-64F7-4D67-B412-446D7798E077}"/>
              </a:ext>
            </a:extLst>
          </p:cNvPr>
          <p:cNvCxnSpPr>
            <a:cxnSpLocks/>
          </p:cNvCxnSpPr>
          <p:nvPr/>
        </p:nvCxnSpPr>
        <p:spPr>
          <a:xfrm flipV="1">
            <a:off x="11105727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12EE3732-1B58-4F97-A592-EBE56E401670}"/>
              </a:ext>
            </a:extLst>
          </p:cNvPr>
          <p:cNvCxnSpPr>
            <a:cxnSpLocks/>
          </p:cNvCxnSpPr>
          <p:nvPr/>
        </p:nvCxnSpPr>
        <p:spPr>
          <a:xfrm flipV="1">
            <a:off x="9973385" y="212918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>
            <a:extLst>
              <a:ext uri="{FF2B5EF4-FFF2-40B4-BE49-F238E27FC236}">
                <a16:creationId xmlns:a16="http://schemas.microsoft.com/office/drawing/2014/main" id="{CB5574B0-CB01-4BF5-9716-C48AA7CD7E74}"/>
              </a:ext>
            </a:extLst>
          </p:cNvPr>
          <p:cNvSpPr/>
          <p:nvPr/>
        </p:nvSpPr>
        <p:spPr>
          <a:xfrm>
            <a:off x="9819960" y="165301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3AFDEE7-EA5A-4DFE-8F17-3C8224EB0D51}"/>
              </a:ext>
            </a:extLst>
          </p:cNvPr>
          <p:cNvSpPr txBox="1"/>
          <p:nvPr/>
        </p:nvSpPr>
        <p:spPr>
          <a:xfrm>
            <a:off x="9670779" y="1594869"/>
            <a:ext cx="61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11</a:t>
            </a:r>
            <a:endParaRPr lang="zh-TW" altLang="en-US" dirty="0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94634704-6576-4CFA-871D-5A1F6E5E016F}"/>
              </a:ext>
            </a:extLst>
          </p:cNvPr>
          <p:cNvCxnSpPr>
            <a:cxnSpLocks/>
          </p:cNvCxnSpPr>
          <p:nvPr/>
        </p:nvCxnSpPr>
        <p:spPr>
          <a:xfrm flipV="1">
            <a:off x="7708701" y="2140135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>
            <a:extLst>
              <a:ext uri="{FF2B5EF4-FFF2-40B4-BE49-F238E27FC236}">
                <a16:creationId xmlns:a16="http://schemas.microsoft.com/office/drawing/2014/main" id="{F2AC7FF6-1B59-4D7B-B6B1-2E0B899B24B3}"/>
              </a:ext>
            </a:extLst>
          </p:cNvPr>
          <p:cNvSpPr/>
          <p:nvPr/>
        </p:nvSpPr>
        <p:spPr>
          <a:xfrm>
            <a:off x="7555276" y="166396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78C0CA2E-5B83-438F-A406-EA5FA4858299}"/>
              </a:ext>
            </a:extLst>
          </p:cNvPr>
          <p:cNvSpPr txBox="1"/>
          <p:nvPr/>
        </p:nvSpPr>
        <p:spPr>
          <a:xfrm>
            <a:off x="7406095" y="1605819"/>
            <a:ext cx="61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4228CCC-FE82-482F-A5C2-83F99DFB2011}"/>
              </a:ext>
            </a:extLst>
          </p:cNvPr>
          <p:cNvSpPr/>
          <p:nvPr/>
        </p:nvSpPr>
        <p:spPr>
          <a:xfrm>
            <a:off x="7417839" y="3754517"/>
            <a:ext cx="510010" cy="5100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74D7332-8349-492C-B8ED-938B7D61E17C}"/>
              </a:ext>
            </a:extLst>
          </p:cNvPr>
          <p:cNvSpPr/>
          <p:nvPr/>
        </p:nvSpPr>
        <p:spPr>
          <a:xfrm>
            <a:off x="9702408" y="3734016"/>
            <a:ext cx="510010" cy="5100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86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4" grpId="0" animBg="1"/>
      <p:bldP spid="55" grpId="0"/>
      <p:bldP spid="57" grpId="0" animBg="1"/>
      <p:bldP spid="58" grpId="0"/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45F87A-30BF-4A29-A7D4-5F7B7B0A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Contrastive Learning for </a:t>
            </a:r>
            <a:r>
              <a:rPr lang="en-US" altLang="zh-TW" b="1" dirty="0"/>
              <a:t>Speech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966DF55-62B1-46B5-A861-8C344FAFD51E}"/>
              </a:ext>
            </a:extLst>
          </p:cNvPr>
          <p:cNvSpPr txBox="1"/>
          <p:nvPr/>
        </p:nvSpPr>
        <p:spPr>
          <a:xfrm>
            <a:off x="476422" y="1846144"/>
            <a:ext cx="3414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Wav2vec</a:t>
            </a:r>
            <a:r>
              <a:rPr lang="zh-TW" altLang="en-US" sz="2800" dirty="0"/>
              <a:t> </a:t>
            </a:r>
            <a:r>
              <a:rPr lang="en-US" altLang="zh-TW" sz="2800" dirty="0"/>
              <a:t>2.0</a:t>
            </a:r>
            <a:endParaRPr lang="zh-TW" altLang="en-US" sz="28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4A8A142-8420-45C1-8FCD-CB12C09DF21A}"/>
              </a:ext>
            </a:extLst>
          </p:cNvPr>
          <p:cNvSpPr txBox="1"/>
          <p:nvPr/>
        </p:nvSpPr>
        <p:spPr>
          <a:xfrm>
            <a:off x="475849" y="2361980"/>
            <a:ext cx="334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https://arxiv.org/abs/2006.11477</a:t>
            </a:r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757B3C5B-AFB9-48CA-ACF1-E205A38EA79B}"/>
              </a:ext>
            </a:extLst>
          </p:cNvPr>
          <p:cNvCxnSpPr>
            <a:cxnSpLocks/>
          </p:cNvCxnSpPr>
          <p:nvPr/>
        </p:nvCxnSpPr>
        <p:spPr>
          <a:xfrm flipV="1">
            <a:off x="5425508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7068BA65-76C1-4C1E-8A8B-25DDC3F5707F}"/>
              </a:ext>
            </a:extLst>
          </p:cNvPr>
          <p:cNvCxnSpPr>
            <a:cxnSpLocks/>
          </p:cNvCxnSpPr>
          <p:nvPr/>
        </p:nvCxnSpPr>
        <p:spPr>
          <a:xfrm flipV="1">
            <a:off x="6557850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3022BF60-CC16-49C4-A839-BC9F45DF05A4}"/>
              </a:ext>
            </a:extLst>
          </p:cNvPr>
          <p:cNvCxnSpPr>
            <a:cxnSpLocks/>
          </p:cNvCxnSpPr>
          <p:nvPr/>
        </p:nvCxnSpPr>
        <p:spPr>
          <a:xfrm flipV="1">
            <a:off x="7690192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01B03A3F-2DC6-47FA-B9D3-C9421883A419}"/>
              </a:ext>
            </a:extLst>
          </p:cNvPr>
          <p:cNvSpPr/>
          <p:nvPr/>
        </p:nvSpPr>
        <p:spPr>
          <a:xfrm>
            <a:off x="5052107" y="2607817"/>
            <a:ext cx="6338627" cy="67847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zh-TW" sz="2800" noProof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Encoder </a:t>
            </a:r>
            <a:r>
              <a:rPr lang="en-US" altLang="zh-TW" sz="2800" dirty="0"/>
              <a:t>(BERT architecture)</a:t>
            </a:r>
            <a:endParaRPr lang="zh-TW" altLang="en-US" sz="2800" dirty="0"/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FC86B259-D7E8-43BC-BF89-D46A6E7FFD22}"/>
              </a:ext>
            </a:extLst>
          </p:cNvPr>
          <p:cNvGrpSpPr/>
          <p:nvPr/>
        </p:nvGrpSpPr>
        <p:grpSpPr>
          <a:xfrm>
            <a:off x="4798052" y="5782466"/>
            <a:ext cx="7112942" cy="615159"/>
            <a:chOff x="-511944" y="3377192"/>
            <a:chExt cx="3965607" cy="622870"/>
          </a:xfrm>
        </p:grpSpPr>
        <p:pic>
          <p:nvPicPr>
            <p:cNvPr id="72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F2D673D0-0185-418C-A5F6-55B7AA0E04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BAF5C0B5-857D-424C-89C4-F51A3C1690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C6CB4E01-6D47-492C-9432-570D21E679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矩形: 圓角 3">
            <a:extLst>
              <a:ext uri="{FF2B5EF4-FFF2-40B4-BE49-F238E27FC236}">
                <a16:creationId xmlns:a16="http://schemas.microsoft.com/office/drawing/2014/main" id="{011F9BFB-64E2-477C-B610-280FD6B178FF}"/>
              </a:ext>
            </a:extLst>
          </p:cNvPr>
          <p:cNvSpPr/>
          <p:nvPr/>
        </p:nvSpPr>
        <p:spPr>
          <a:xfrm>
            <a:off x="5014007" y="4596917"/>
            <a:ext cx="6459545" cy="72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</a:rPr>
              <a:t>Encoder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D5BE78A3-3756-4902-ADA9-EB07831F3AEC}"/>
              </a:ext>
            </a:extLst>
          </p:cNvPr>
          <p:cNvCxnSpPr>
            <a:cxnSpLocks/>
          </p:cNvCxnSpPr>
          <p:nvPr/>
        </p:nvCxnSpPr>
        <p:spPr>
          <a:xfrm flipV="1">
            <a:off x="5444017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9EEF6CC4-E07D-42C5-A5AF-5A74D50DBAE4}"/>
              </a:ext>
            </a:extLst>
          </p:cNvPr>
          <p:cNvCxnSpPr>
            <a:cxnSpLocks/>
          </p:cNvCxnSpPr>
          <p:nvPr/>
        </p:nvCxnSpPr>
        <p:spPr>
          <a:xfrm flipV="1">
            <a:off x="6576359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7CDC5AC7-6437-43F5-8ED1-81112B440D7B}"/>
              </a:ext>
            </a:extLst>
          </p:cNvPr>
          <p:cNvCxnSpPr>
            <a:cxnSpLocks/>
          </p:cNvCxnSpPr>
          <p:nvPr/>
        </p:nvCxnSpPr>
        <p:spPr>
          <a:xfrm flipV="1">
            <a:off x="7708701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BEAA32C6-BE35-42DC-89B8-9BA5AE449D51}"/>
              </a:ext>
            </a:extLst>
          </p:cNvPr>
          <p:cNvCxnSpPr>
            <a:cxnSpLocks/>
          </p:cNvCxnSpPr>
          <p:nvPr/>
        </p:nvCxnSpPr>
        <p:spPr>
          <a:xfrm flipV="1">
            <a:off x="8841043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E8646A06-C3EE-47B6-A906-94A8B463D24E}"/>
              </a:ext>
            </a:extLst>
          </p:cNvPr>
          <p:cNvCxnSpPr>
            <a:cxnSpLocks/>
          </p:cNvCxnSpPr>
          <p:nvPr/>
        </p:nvCxnSpPr>
        <p:spPr>
          <a:xfrm flipV="1">
            <a:off x="9973385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0DD0A30C-0499-4A13-ACB5-65435737A46F}"/>
              </a:ext>
            </a:extLst>
          </p:cNvPr>
          <p:cNvCxnSpPr>
            <a:cxnSpLocks/>
          </p:cNvCxnSpPr>
          <p:nvPr/>
        </p:nvCxnSpPr>
        <p:spPr>
          <a:xfrm flipV="1">
            <a:off x="11105727" y="4275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ACC56D9B-C3A1-47DD-AE5B-ACACF4B89E7F}"/>
              </a:ext>
            </a:extLst>
          </p:cNvPr>
          <p:cNvSpPr txBox="1"/>
          <p:nvPr/>
        </p:nvSpPr>
        <p:spPr>
          <a:xfrm>
            <a:off x="11409245" y="5740992"/>
            <a:ext cx="6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…..</a:t>
            </a:r>
            <a:endParaRPr lang="zh-TW" altLang="en-US" sz="2800" dirty="0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16E505C1-D783-4E56-A712-844B589AEF62}"/>
              </a:ext>
            </a:extLst>
          </p:cNvPr>
          <p:cNvSpPr/>
          <p:nvPr/>
        </p:nvSpPr>
        <p:spPr>
          <a:xfrm>
            <a:off x="5277021" y="3870042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741CCB7F-5A51-4391-B043-A4DA86706BA0}"/>
              </a:ext>
            </a:extLst>
          </p:cNvPr>
          <p:cNvSpPr/>
          <p:nvPr/>
        </p:nvSpPr>
        <p:spPr>
          <a:xfrm>
            <a:off x="6439300" y="3865522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97100B2E-1957-4AB1-A304-7797F45FED0D}"/>
              </a:ext>
            </a:extLst>
          </p:cNvPr>
          <p:cNvSpPr/>
          <p:nvPr/>
        </p:nvSpPr>
        <p:spPr>
          <a:xfrm>
            <a:off x="7565437" y="3844870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2B281E10-55A1-4657-B37E-22D0B5BAF280}"/>
              </a:ext>
            </a:extLst>
          </p:cNvPr>
          <p:cNvSpPr/>
          <p:nvPr/>
        </p:nvSpPr>
        <p:spPr>
          <a:xfrm>
            <a:off x="8691574" y="383758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B984B1F2-B9FB-4498-BDBB-40BD9DAAC616}"/>
              </a:ext>
            </a:extLst>
          </p:cNvPr>
          <p:cNvSpPr/>
          <p:nvPr/>
        </p:nvSpPr>
        <p:spPr>
          <a:xfrm>
            <a:off x="9836297" y="381539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>
            <a:extLst>
              <a:ext uri="{FF2B5EF4-FFF2-40B4-BE49-F238E27FC236}">
                <a16:creationId xmlns:a16="http://schemas.microsoft.com/office/drawing/2014/main" id="{2F31EEF1-E22B-44F0-BB1E-4DCE3164B45C}"/>
              </a:ext>
            </a:extLst>
          </p:cNvPr>
          <p:cNvSpPr/>
          <p:nvPr/>
        </p:nvSpPr>
        <p:spPr>
          <a:xfrm>
            <a:off x="10962171" y="3826071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B17A6002-D33A-4FF7-BEA6-97F02C527341}"/>
              </a:ext>
            </a:extLst>
          </p:cNvPr>
          <p:cNvSpPr txBox="1"/>
          <p:nvPr/>
        </p:nvSpPr>
        <p:spPr>
          <a:xfrm>
            <a:off x="7513072" y="3790749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CB6103FE-118C-443C-8D17-8D7E559E29D2}"/>
              </a:ext>
            </a:extLst>
          </p:cNvPr>
          <p:cNvSpPr txBox="1"/>
          <p:nvPr/>
        </p:nvSpPr>
        <p:spPr>
          <a:xfrm>
            <a:off x="6409044" y="3816087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EF7015EC-0FD0-44F5-841E-2237FC778FA2}"/>
              </a:ext>
            </a:extLst>
          </p:cNvPr>
          <p:cNvSpPr txBox="1"/>
          <p:nvPr/>
        </p:nvSpPr>
        <p:spPr>
          <a:xfrm>
            <a:off x="8643991" y="3764926"/>
            <a:ext cx="4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23BD4E4B-D079-4C7E-B3D2-01DB32936A54}"/>
              </a:ext>
            </a:extLst>
          </p:cNvPr>
          <p:cNvSpPr txBox="1"/>
          <p:nvPr/>
        </p:nvSpPr>
        <p:spPr>
          <a:xfrm>
            <a:off x="9722282" y="3750661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8DF3A2D1-2806-4496-95DC-91C365CCCA9B}"/>
              </a:ext>
            </a:extLst>
          </p:cNvPr>
          <p:cNvSpPr txBox="1"/>
          <p:nvPr/>
        </p:nvSpPr>
        <p:spPr>
          <a:xfrm>
            <a:off x="5135341" y="3814432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EDCEF3D2-B566-43BD-9F25-92CEC1A6C0D4}"/>
              </a:ext>
            </a:extLst>
          </p:cNvPr>
          <p:cNvSpPr txBox="1"/>
          <p:nvPr/>
        </p:nvSpPr>
        <p:spPr>
          <a:xfrm>
            <a:off x="10833327" y="3775342"/>
            <a:ext cx="54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31</a:t>
            </a:r>
            <a:endParaRPr lang="zh-TW" altLang="en-US" dirty="0"/>
          </a:p>
        </p:txBody>
      </p: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C99704BE-D641-47B0-90F1-26D1C5E79A3D}"/>
              </a:ext>
            </a:extLst>
          </p:cNvPr>
          <p:cNvCxnSpPr>
            <a:cxnSpLocks/>
          </p:cNvCxnSpPr>
          <p:nvPr/>
        </p:nvCxnSpPr>
        <p:spPr>
          <a:xfrm flipV="1">
            <a:off x="8841043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0AE0A86C-BD4F-4243-A2C8-20003766BDCC}"/>
              </a:ext>
            </a:extLst>
          </p:cNvPr>
          <p:cNvCxnSpPr>
            <a:cxnSpLocks/>
          </p:cNvCxnSpPr>
          <p:nvPr/>
        </p:nvCxnSpPr>
        <p:spPr>
          <a:xfrm flipV="1">
            <a:off x="9973385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0BC1F2D6-1DB4-4C61-94C3-14799E8FBD38}"/>
              </a:ext>
            </a:extLst>
          </p:cNvPr>
          <p:cNvCxnSpPr>
            <a:cxnSpLocks/>
          </p:cNvCxnSpPr>
          <p:nvPr/>
        </p:nvCxnSpPr>
        <p:spPr>
          <a:xfrm flipV="1">
            <a:off x="11105727" y="338787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77409EB0-D928-4DBD-AA6E-0C72B8FA983C}"/>
              </a:ext>
            </a:extLst>
          </p:cNvPr>
          <p:cNvCxnSpPr>
            <a:cxnSpLocks/>
          </p:cNvCxnSpPr>
          <p:nvPr/>
        </p:nvCxnSpPr>
        <p:spPr>
          <a:xfrm flipV="1">
            <a:off x="5466715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9652399F-EF38-4E3B-8E15-8FB53CE12662}"/>
              </a:ext>
            </a:extLst>
          </p:cNvPr>
          <p:cNvCxnSpPr>
            <a:cxnSpLocks/>
          </p:cNvCxnSpPr>
          <p:nvPr/>
        </p:nvCxnSpPr>
        <p:spPr>
          <a:xfrm flipV="1">
            <a:off x="6589726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C00ED74E-1089-402E-B413-835E895728B6}"/>
              </a:ext>
            </a:extLst>
          </p:cNvPr>
          <p:cNvCxnSpPr>
            <a:cxnSpLocks/>
          </p:cNvCxnSpPr>
          <p:nvPr/>
        </p:nvCxnSpPr>
        <p:spPr>
          <a:xfrm flipV="1">
            <a:off x="7757707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FAA4D70C-6122-4956-A897-58F3211AF596}"/>
              </a:ext>
            </a:extLst>
          </p:cNvPr>
          <p:cNvCxnSpPr>
            <a:cxnSpLocks/>
          </p:cNvCxnSpPr>
          <p:nvPr/>
        </p:nvCxnSpPr>
        <p:spPr>
          <a:xfrm flipV="1">
            <a:off x="8880718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A1390ACA-2178-48A1-8FD5-D696EAEB4523}"/>
              </a:ext>
            </a:extLst>
          </p:cNvPr>
          <p:cNvCxnSpPr>
            <a:cxnSpLocks/>
          </p:cNvCxnSpPr>
          <p:nvPr/>
        </p:nvCxnSpPr>
        <p:spPr>
          <a:xfrm flipV="1">
            <a:off x="11126740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36ECFA9D-FDCD-4010-B630-62DCE7509251}"/>
              </a:ext>
            </a:extLst>
          </p:cNvPr>
          <p:cNvCxnSpPr>
            <a:cxnSpLocks/>
          </p:cNvCxnSpPr>
          <p:nvPr/>
        </p:nvCxnSpPr>
        <p:spPr>
          <a:xfrm flipV="1">
            <a:off x="10003729" y="5381072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847F9105-C39B-4081-A3F9-01A1F69CC1E6}"/>
              </a:ext>
            </a:extLst>
          </p:cNvPr>
          <p:cNvGrpSpPr/>
          <p:nvPr/>
        </p:nvGrpSpPr>
        <p:grpSpPr>
          <a:xfrm>
            <a:off x="4811230" y="3311670"/>
            <a:ext cx="604012" cy="1266481"/>
            <a:chOff x="4840005" y="3330436"/>
            <a:chExt cx="604012" cy="1266481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1D549D17-0B06-4382-967F-23DCD14C4E8C}"/>
                </a:ext>
              </a:extLst>
            </p:cNvPr>
            <p:cNvSpPr/>
            <p:nvPr/>
          </p:nvSpPr>
          <p:spPr>
            <a:xfrm rot="5400000">
              <a:off x="4667610" y="3896923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23" name="直線單箭頭接點 122">
              <a:extLst>
                <a:ext uri="{FF2B5EF4-FFF2-40B4-BE49-F238E27FC236}">
                  <a16:creationId xmlns:a16="http://schemas.microsoft.com/office/drawing/2014/main" id="{999280B1-AE4E-44FC-A9A9-258853A91799}"/>
                </a:ext>
              </a:extLst>
            </p:cNvPr>
            <p:cNvCxnSpPr>
              <a:cxnSpLocks/>
              <a:endCxn id="113" idx="3"/>
            </p:cNvCxnSpPr>
            <p:nvPr/>
          </p:nvCxnSpPr>
          <p:spPr>
            <a:xfrm flipH="1" flipV="1">
              <a:off x="4937610" y="4264528"/>
              <a:ext cx="506407" cy="332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單箭頭接點 130">
              <a:extLst>
                <a:ext uri="{FF2B5EF4-FFF2-40B4-BE49-F238E27FC236}">
                  <a16:creationId xmlns:a16="http://schemas.microsoft.com/office/drawing/2014/main" id="{259C0AC4-B6D8-49DE-BB67-567EF3EDA4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5366" y="3330436"/>
              <a:ext cx="432816" cy="389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0DE589A9-0300-4E1F-B74F-A23F7D92E37D}"/>
              </a:ext>
            </a:extLst>
          </p:cNvPr>
          <p:cNvGrpSpPr/>
          <p:nvPr/>
        </p:nvGrpSpPr>
        <p:grpSpPr>
          <a:xfrm>
            <a:off x="5953465" y="3311864"/>
            <a:ext cx="604012" cy="1266481"/>
            <a:chOff x="4840005" y="3330436"/>
            <a:chExt cx="604012" cy="1266481"/>
          </a:xfrm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87594345-A89C-433B-A6CF-386875C33662}"/>
                </a:ext>
              </a:extLst>
            </p:cNvPr>
            <p:cNvSpPr/>
            <p:nvPr/>
          </p:nvSpPr>
          <p:spPr>
            <a:xfrm rot="5400000">
              <a:off x="4667610" y="3896923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40" name="直線單箭頭接點 139">
              <a:extLst>
                <a:ext uri="{FF2B5EF4-FFF2-40B4-BE49-F238E27FC236}">
                  <a16:creationId xmlns:a16="http://schemas.microsoft.com/office/drawing/2014/main" id="{0EC2D665-07CB-4F4E-95FA-9FFA585A0F6C}"/>
                </a:ext>
              </a:extLst>
            </p:cNvPr>
            <p:cNvCxnSpPr>
              <a:cxnSpLocks/>
              <a:endCxn id="139" idx="3"/>
            </p:cNvCxnSpPr>
            <p:nvPr/>
          </p:nvCxnSpPr>
          <p:spPr>
            <a:xfrm flipH="1" flipV="1">
              <a:off x="4937610" y="4264528"/>
              <a:ext cx="506407" cy="332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841044EC-8574-4EBF-9294-C80862565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5366" y="3330436"/>
              <a:ext cx="432816" cy="389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矩形 142">
            <a:extLst>
              <a:ext uri="{FF2B5EF4-FFF2-40B4-BE49-F238E27FC236}">
                <a16:creationId xmlns:a16="http://schemas.microsoft.com/office/drawing/2014/main" id="{BD5396D5-CE07-4EAB-9D64-6569502B2F4A}"/>
              </a:ext>
            </a:extLst>
          </p:cNvPr>
          <p:cNvSpPr/>
          <p:nvPr/>
        </p:nvSpPr>
        <p:spPr>
          <a:xfrm rot="5400000">
            <a:off x="6908066" y="3895308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4" name="直線單箭頭接點 143">
            <a:extLst>
              <a:ext uri="{FF2B5EF4-FFF2-40B4-BE49-F238E27FC236}">
                <a16:creationId xmlns:a16="http://schemas.microsoft.com/office/drawing/2014/main" id="{5F2384BE-7C71-410E-8F29-4A2F35980CB2}"/>
              </a:ext>
            </a:extLst>
          </p:cNvPr>
          <p:cNvCxnSpPr>
            <a:cxnSpLocks/>
            <a:endCxn id="143" idx="3"/>
          </p:cNvCxnSpPr>
          <p:nvPr/>
        </p:nvCxnSpPr>
        <p:spPr>
          <a:xfrm flipH="1" flipV="1">
            <a:off x="7178066" y="4262913"/>
            <a:ext cx="506407" cy="332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BC2770F7-3CE3-4812-9299-5003FF4F79AE}"/>
              </a:ext>
            </a:extLst>
          </p:cNvPr>
          <p:cNvCxnSpPr>
            <a:cxnSpLocks/>
          </p:cNvCxnSpPr>
          <p:nvPr/>
        </p:nvCxnSpPr>
        <p:spPr>
          <a:xfrm flipV="1">
            <a:off x="7155822" y="3328821"/>
            <a:ext cx="432816" cy="389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9165CE94-5BFB-47A9-8F31-09E9A3A5D208}"/>
              </a:ext>
            </a:extLst>
          </p:cNvPr>
          <p:cNvGrpSpPr/>
          <p:nvPr/>
        </p:nvGrpSpPr>
        <p:grpSpPr>
          <a:xfrm>
            <a:off x="8207457" y="3315445"/>
            <a:ext cx="604012" cy="1266481"/>
            <a:chOff x="4840005" y="3330436"/>
            <a:chExt cx="604012" cy="1266481"/>
          </a:xfrm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8651D48B-FCA3-4A56-A476-79F8C9AF166A}"/>
                </a:ext>
              </a:extLst>
            </p:cNvPr>
            <p:cNvSpPr/>
            <p:nvPr/>
          </p:nvSpPr>
          <p:spPr>
            <a:xfrm rot="5400000">
              <a:off x="4667610" y="3896923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48" name="直線單箭頭接點 147">
              <a:extLst>
                <a:ext uri="{FF2B5EF4-FFF2-40B4-BE49-F238E27FC236}">
                  <a16:creationId xmlns:a16="http://schemas.microsoft.com/office/drawing/2014/main" id="{417C52CA-48C9-41AA-BA98-E4DAF6C4511E}"/>
                </a:ext>
              </a:extLst>
            </p:cNvPr>
            <p:cNvCxnSpPr>
              <a:cxnSpLocks/>
              <a:endCxn id="147" idx="3"/>
            </p:cNvCxnSpPr>
            <p:nvPr/>
          </p:nvCxnSpPr>
          <p:spPr>
            <a:xfrm flipH="1" flipV="1">
              <a:off x="4937610" y="4264528"/>
              <a:ext cx="506407" cy="332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單箭頭接點 148">
              <a:extLst>
                <a:ext uri="{FF2B5EF4-FFF2-40B4-BE49-F238E27FC236}">
                  <a16:creationId xmlns:a16="http://schemas.microsoft.com/office/drawing/2014/main" id="{5C8BB727-9907-4C1F-987A-1D9DAB90B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5366" y="3330436"/>
              <a:ext cx="432816" cy="389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群組 149">
            <a:extLst>
              <a:ext uri="{FF2B5EF4-FFF2-40B4-BE49-F238E27FC236}">
                <a16:creationId xmlns:a16="http://schemas.microsoft.com/office/drawing/2014/main" id="{7A4D9127-F1BA-4AC0-9DA5-072729CA4783}"/>
              </a:ext>
            </a:extLst>
          </p:cNvPr>
          <p:cNvGrpSpPr/>
          <p:nvPr/>
        </p:nvGrpSpPr>
        <p:grpSpPr>
          <a:xfrm>
            <a:off x="9346686" y="3337461"/>
            <a:ext cx="604012" cy="1266481"/>
            <a:chOff x="4840005" y="3330436"/>
            <a:chExt cx="604012" cy="1266481"/>
          </a:xfrm>
        </p:grpSpPr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E953BF5A-E0B1-458A-9AF9-AA269B2A784A}"/>
                </a:ext>
              </a:extLst>
            </p:cNvPr>
            <p:cNvSpPr/>
            <p:nvPr/>
          </p:nvSpPr>
          <p:spPr>
            <a:xfrm rot="5400000">
              <a:off x="4667610" y="3896923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52" name="直線單箭頭接點 151">
              <a:extLst>
                <a:ext uri="{FF2B5EF4-FFF2-40B4-BE49-F238E27FC236}">
                  <a16:creationId xmlns:a16="http://schemas.microsoft.com/office/drawing/2014/main" id="{7DFD3F26-0334-4BB2-A2DD-D0C9148BE0AD}"/>
                </a:ext>
              </a:extLst>
            </p:cNvPr>
            <p:cNvCxnSpPr>
              <a:cxnSpLocks/>
              <a:endCxn id="151" idx="3"/>
            </p:cNvCxnSpPr>
            <p:nvPr/>
          </p:nvCxnSpPr>
          <p:spPr>
            <a:xfrm flipH="1" flipV="1">
              <a:off x="4937610" y="4264528"/>
              <a:ext cx="506407" cy="332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單箭頭接點 152">
              <a:extLst>
                <a:ext uri="{FF2B5EF4-FFF2-40B4-BE49-F238E27FC236}">
                  <a16:creationId xmlns:a16="http://schemas.microsoft.com/office/drawing/2014/main" id="{41C8C87F-4434-44BC-9E58-C419C39FE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5366" y="3330436"/>
              <a:ext cx="432816" cy="389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群組 153">
            <a:extLst>
              <a:ext uri="{FF2B5EF4-FFF2-40B4-BE49-F238E27FC236}">
                <a16:creationId xmlns:a16="http://schemas.microsoft.com/office/drawing/2014/main" id="{12F933B4-B13A-412F-A7FB-53C1C2C78450}"/>
              </a:ext>
            </a:extLst>
          </p:cNvPr>
          <p:cNvGrpSpPr/>
          <p:nvPr/>
        </p:nvGrpSpPr>
        <p:grpSpPr>
          <a:xfrm>
            <a:off x="10479027" y="3329572"/>
            <a:ext cx="604012" cy="1266481"/>
            <a:chOff x="4840005" y="3330436"/>
            <a:chExt cx="604012" cy="1266481"/>
          </a:xfrm>
        </p:grpSpPr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0AE559A1-A07B-4422-9F7B-C6E92416A243}"/>
                </a:ext>
              </a:extLst>
            </p:cNvPr>
            <p:cNvSpPr/>
            <p:nvPr/>
          </p:nvSpPr>
          <p:spPr>
            <a:xfrm rot="5400000">
              <a:off x="4667610" y="3896923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56" name="直線單箭頭接點 155">
              <a:extLst>
                <a:ext uri="{FF2B5EF4-FFF2-40B4-BE49-F238E27FC236}">
                  <a16:creationId xmlns:a16="http://schemas.microsoft.com/office/drawing/2014/main" id="{E02DF181-22B9-4D56-B269-99035F7D55F7}"/>
                </a:ext>
              </a:extLst>
            </p:cNvPr>
            <p:cNvCxnSpPr>
              <a:cxnSpLocks/>
              <a:endCxn id="155" idx="3"/>
            </p:cNvCxnSpPr>
            <p:nvPr/>
          </p:nvCxnSpPr>
          <p:spPr>
            <a:xfrm flipH="1" flipV="1">
              <a:off x="4937610" y="4264528"/>
              <a:ext cx="506407" cy="332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56E80814-31EA-4DC3-8B30-E4144B04A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5366" y="3330436"/>
              <a:ext cx="432816" cy="389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E88A0808-90B1-4D45-B18B-3508E99B10F1}"/>
              </a:ext>
            </a:extLst>
          </p:cNvPr>
          <p:cNvCxnSpPr>
            <a:cxnSpLocks/>
          </p:cNvCxnSpPr>
          <p:nvPr/>
        </p:nvCxnSpPr>
        <p:spPr>
          <a:xfrm flipV="1">
            <a:off x="5414443" y="22269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B84C4591-27D4-45B8-AF53-597F963EF5F6}"/>
              </a:ext>
            </a:extLst>
          </p:cNvPr>
          <p:cNvCxnSpPr>
            <a:cxnSpLocks/>
          </p:cNvCxnSpPr>
          <p:nvPr/>
        </p:nvCxnSpPr>
        <p:spPr>
          <a:xfrm flipV="1">
            <a:off x="6546785" y="22269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9CBFE5D4-B97E-4593-9C83-5C9078DED92A}"/>
              </a:ext>
            </a:extLst>
          </p:cNvPr>
          <p:cNvCxnSpPr>
            <a:cxnSpLocks/>
          </p:cNvCxnSpPr>
          <p:nvPr/>
        </p:nvCxnSpPr>
        <p:spPr>
          <a:xfrm flipV="1">
            <a:off x="7698177" y="22269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4AC4738B-C72F-4AAF-88D6-B2F7050B2CA1}"/>
              </a:ext>
            </a:extLst>
          </p:cNvPr>
          <p:cNvCxnSpPr>
            <a:cxnSpLocks/>
          </p:cNvCxnSpPr>
          <p:nvPr/>
        </p:nvCxnSpPr>
        <p:spPr>
          <a:xfrm flipV="1">
            <a:off x="8811469" y="22269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6F364CA7-F696-474C-8FA0-9B546E6D515A}"/>
              </a:ext>
            </a:extLst>
          </p:cNvPr>
          <p:cNvCxnSpPr>
            <a:cxnSpLocks/>
          </p:cNvCxnSpPr>
          <p:nvPr/>
        </p:nvCxnSpPr>
        <p:spPr>
          <a:xfrm flipV="1">
            <a:off x="9943811" y="22269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D70E59BE-F869-4A55-83A9-14FF1E0AD753}"/>
              </a:ext>
            </a:extLst>
          </p:cNvPr>
          <p:cNvCxnSpPr>
            <a:cxnSpLocks/>
          </p:cNvCxnSpPr>
          <p:nvPr/>
        </p:nvCxnSpPr>
        <p:spPr>
          <a:xfrm flipV="1">
            <a:off x="11076153" y="2226943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矩形 163">
            <a:extLst>
              <a:ext uri="{FF2B5EF4-FFF2-40B4-BE49-F238E27FC236}">
                <a16:creationId xmlns:a16="http://schemas.microsoft.com/office/drawing/2014/main" id="{7DC22F42-28F1-4C7D-B582-DD3AC9DD07E2}"/>
              </a:ext>
            </a:extLst>
          </p:cNvPr>
          <p:cNvSpPr/>
          <p:nvPr/>
        </p:nvSpPr>
        <p:spPr>
          <a:xfrm rot="5400000">
            <a:off x="5144442" y="176583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1876052C-3825-4501-90BA-B302B9D395D5}"/>
              </a:ext>
            </a:extLst>
          </p:cNvPr>
          <p:cNvSpPr/>
          <p:nvPr/>
        </p:nvSpPr>
        <p:spPr>
          <a:xfrm rot="5400000">
            <a:off x="6276784" y="176583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0F732EA5-501A-42A3-8A90-C3EF27DBD03B}"/>
              </a:ext>
            </a:extLst>
          </p:cNvPr>
          <p:cNvSpPr/>
          <p:nvPr/>
        </p:nvSpPr>
        <p:spPr>
          <a:xfrm rot="5400000">
            <a:off x="7409126" y="176583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FD348231-8CF6-4F40-8ABA-1525E39BF2A4}"/>
              </a:ext>
            </a:extLst>
          </p:cNvPr>
          <p:cNvSpPr/>
          <p:nvPr/>
        </p:nvSpPr>
        <p:spPr>
          <a:xfrm rot="5400000">
            <a:off x="8541468" y="176583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6D5CEEB6-502A-46AA-8441-D31BA61F0DBC}"/>
              </a:ext>
            </a:extLst>
          </p:cNvPr>
          <p:cNvSpPr/>
          <p:nvPr/>
        </p:nvSpPr>
        <p:spPr>
          <a:xfrm rot="5400000">
            <a:off x="9673810" y="176583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91AA158C-D4EE-41E5-AA8B-BFCE661FB99B}"/>
              </a:ext>
            </a:extLst>
          </p:cNvPr>
          <p:cNvSpPr/>
          <p:nvPr/>
        </p:nvSpPr>
        <p:spPr>
          <a:xfrm rot="5400000">
            <a:off x="10806152" y="176583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0D51F37F-ACB4-4C53-8F3A-183860269306}"/>
              </a:ext>
            </a:extLst>
          </p:cNvPr>
          <p:cNvCxnSpPr>
            <a:cxnSpLocks/>
          </p:cNvCxnSpPr>
          <p:nvPr/>
        </p:nvCxnSpPr>
        <p:spPr>
          <a:xfrm>
            <a:off x="8079549" y="1882310"/>
            <a:ext cx="0" cy="2101068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單箭頭接點 171">
            <a:extLst>
              <a:ext uri="{FF2B5EF4-FFF2-40B4-BE49-F238E27FC236}">
                <a16:creationId xmlns:a16="http://schemas.microsoft.com/office/drawing/2014/main" id="{291B0478-D847-4C33-B987-C954DFE5DFED}"/>
              </a:ext>
            </a:extLst>
          </p:cNvPr>
          <p:cNvCxnSpPr>
            <a:cxnSpLocks/>
          </p:cNvCxnSpPr>
          <p:nvPr/>
        </p:nvCxnSpPr>
        <p:spPr>
          <a:xfrm flipH="1">
            <a:off x="7731407" y="1882310"/>
            <a:ext cx="348142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0FE2268B-445F-4D30-89FD-D7F073C1D889}"/>
              </a:ext>
            </a:extLst>
          </p:cNvPr>
          <p:cNvCxnSpPr>
            <a:cxnSpLocks/>
          </p:cNvCxnSpPr>
          <p:nvPr/>
        </p:nvCxnSpPr>
        <p:spPr>
          <a:xfrm flipH="1">
            <a:off x="7864719" y="3976650"/>
            <a:ext cx="21483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46BBC1E4-BA73-4E0E-B7C7-AD02AE3F21A2}"/>
              </a:ext>
            </a:extLst>
          </p:cNvPr>
          <p:cNvCxnSpPr>
            <a:cxnSpLocks/>
            <a:endCxn id="166" idx="2"/>
          </p:cNvCxnSpPr>
          <p:nvPr/>
        </p:nvCxnSpPr>
        <p:spPr>
          <a:xfrm flipV="1">
            <a:off x="6747066" y="1863442"/>
            <a:ext cx="834456" cy="216100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>
            <a:extLst>
              <a:ext uri="{FF2B5EF4-FFF2-40B4-BE49-F238E27FC236}">
                <a16:creationId xmlns:a16="http://schemas.microsoft.com/office/drawing/2014/main" id="{656A52F4-B748-47BD-B479-40391156F4B9}"/>
              </a:ext>
            </a:extLst>
          </p:cNvPr>
          <p:cNvCxnSpPr>
            <a:cxnSpLocks/>
            <a:stCxn id="98" idx="1"/>
            <a:endCxn id="166" idx="0"/>
          </p:cNvCxnSpPr>
          <p:nvPr/>
        </p:nvCxnSpPr>
        <p:spPr>
          <a:xfrm flipH="1" flipV="1">
            <a:off x="7776731" y="1863442"/>
            <a:ext cx="867260" cy="208615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矩形 182">
            <a:extLst>
              <a:ext uri="{FF2B5EF4-FFF2-40B4-BE49-F238E27FC236}">
                <a16:creationId xmlns:a16="http://schemas.microsoft.com/office/drawing/2014/main" id="{B8E08A83-319E-48B6-85BC-E9C00FC6FE9D}"/>
              </a:ext>
            </a:extLst>
          </p:cNvPr>
          <p:cNvSpPr/>
          <p:nvPr/>
        </p:nvSpPr>
        <p:spPr>
          <a:xfrm>
            <a:off x="6985965" y="3718266"/>
            <a:ext cx="299130" cy="633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文字方塊 183">
            <a:extLst>
              <a:ext uri="{FF2B5EF4-FFF2-40B4-BE49-F238E27FC236}">
                <a16:creationId xmlns:a16="http://schemas.microsoft.com/office/drawing/2014/main" id="{CD9CEB3D-4A2B-43EA-BCF9-6D0806C965F0}"/>
              </a:ext>
            </a:extLst>
          </p:cNvPr>
          <p:cNvSpPr txBox="1"/>
          <p:nvPr/>
        </p:nvSpPr>
        <p:spPr>
          <a:xfrm>
            <a:off x="2620918" y="4571912"/>
            <a:ext cx="154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Jointly trained</a:t>
            </a:r>
            <a:endParaRPr lang="zh-TW" altLang="en-US" sz="2400" dirty="0"/>
          </a:p>
        </p:txBody>
      </p:sp>
      <p:sp>
        <p:nvSpPr>
          <p:cNvPr id="185" name="左大括弧 184">
            <a:extLst>
              <a:ext uri="{FF2B5EF4-FFF2-40B4-BE49-F238E27FC236}">
                <a16:creationId xmlns:a16="http://schemas.microsoft.com/office/drawing/2014/main" id="{680423AC-120B-491B-8A5D-3DE3D6C67E38}"/>
              </a:ext>
            </a:extLst>
          </p:cNvPr>
          <p:cNvSpPr/>
          <p:nvPr/>
        </p:nvSpPr>
        <p:spPr>
          <a:xfrm>
            <a:off x="4260657" y="2355623"/>
            <a:ext cx="544669" cy="3493449"/>
          </a:xfrm>
          <a:prstGeom prst="leftBrace">
            <a:avLst>
              <a:gd name="adj1" fmla="val 18611"/>
              <a:gd name="adj2" fmla="val 750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" name="文字方塊 185">
            <a:extLst>
              <a:ext uri="{FF2B5EF4-FFF2-40B4-BE49-F238E27FC236}">
                <a16:creationId xmlns:a16="http://schemas.microsoft.com/office/drawing/2014/main" id="{7A4D33B0-4527-41FA-8AC6-9C6008D02D23}"/>
              </a:ext>
            </a:extLst>
          </p:cNvPr>
          <p:cNvSpPr txBox="1"/>
          <p:nvPr/>
        </p:nvSpPr>
        <p:spPr>
          <a:xfrm>
            <a:off x="462701" y="2837872"/>
            <a:ext cx="347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Continuous input is critical </a:t>
            </a:r>
            <a:endParaRPr lang="zh-TW" altLang="en-US" sz="2400" dirty="0"/>
          </a:p>
        </p:txBody>
      </p: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2DA01F06-3A70-40DC-8F80-E9A06E388C8B}"/>
              </a:ext>
            </a:extLst>
          </p:cNvPr>
          <p:cNvSpPr txBox="1"/>
          <p:nvPr/>
        </p:nvSpPr>
        <p:spPr>
          <a:xfrm>
            <a:off x="464549" y="3332233"/>
            <a:ext cx="347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Quantized target improves performance</a:t>
            </a:r>
            <a:endParaRPr lang="zh-TW" altLang="en-US" sz="2400" dirty="0"/>
          </a:p>
        </p:txBody>
      </p:sp>
      <p:sp>
        <p:nvSpPr>
          <p:cNvPr id="188" name="文字方塊 187">
            <a:extLst>
              <a:ext uri="{FF2B5EF4-FFF2-40B4-BE49-F238E27FC236}">
                <a16:creationId xmlns:a16="http://schemas.microsoft.com/office/drawing/2014/main" id="{264143DA-B86C-4513-BA6E-F9519E802264}"/>
              </a:ext>
            </a:extLst>
          </p:cNvPr>
          <p:cNvSpPr txBox="1"/>
          <p:nvPr/>
        </p:nvSpPr>
        <p:spPr>
          <a:xfrm>
            <a:off x="557638" y="5612536"/>
            <a:ext cx="347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Why not formulated as typical classification?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610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83" grpId="0" animBg="1"/>
      <p:bldP spid="186" grpId="0"/>
      <p:bldP spid="187" grpId="0"/>
      <p:bldP spid="1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21027C-8334-4E55-9597-B186C797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Alterative way to understand </a:t>
            </a:r>
            <a:r>
              <a:rPr lang="en-US" altLang="zh-TW" sz="4400" dirty="0"/>
              <a:t>Wav2vec</a:t>
            </a:r>
            <a:r>
              <a:rPr lang="zh-TW" altLang="en-US" sz="4400" dirty="0"/>
              <a:t> </a:t>
            </a:r>
            <a:r>
              <a:rPr lang="en-US" altLang="zh-TW" sz="4400" dirty="0"/>
              <a:t>2.0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ED24FC7-C364-40B6-8756-D4F218F59A8F}"/>
              </a:ext>
            </a:extLst>
          </p:cNvPr>
          <p:cNvSpPr/>
          <p:nvPr/>
        </p:nvSpPr>
        <p:spPr>
          <a:xfrm>
            <a:off x="3150582" y="4565035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BERT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54D08C0-9C1F-4288-93EC-78C0ED3C720C}"/>
              </a:ext>
            </a:extLst>
          </p:cNvPr>
          <p:cNvCxnSpPr>
            <a:cxnSpLocks/>
          </p:cNvCxnSpPr>
          <p:nvPr/>
        </p:nvCxnSpPr>
        <p:spPr>
          <a:xfrm flipV="1">
            <a:off x="3571504" y="57648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E55DD4D-02FA-4F98-865D-071E16B70D9A}"/>
              </a:ext>
            </a:extLst>
          </p:cNvPr>
          <p:cNvCxnSpPr>
            <a:cxnSpLocks/>
          </p:cNvCxnSpPr>
          <p:nvPr/>
        </p:nvCxnSpPr>
        <p:spPr>
          <a:xfrm flipV="1">
            <a:off x="4625721" y="57648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8A7993A-BE3E-495B-A4AE-13A1D05CDF62}"/>
              </a:ext>
            </a:extLst>
          </p:cNvPr>
          <p:cNvCxnSpPr>
            <a:cxnSpLocks/>
          </p:cNvCxnSpPr>
          <p:nvPr/>
        </p:nvCxnSpPr>
        <p:spPr>
          <a:xfrm flipV="1">
            <a:off x="5646306" y="57648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A2C4765-C0C4-41D7-B152-269FCA28E895}"/>
              </a:ext>
            </a:extLst>
          </p:cNvPr>
          <p:cNvCxnSpPr>
            <a:cxnSpLocks/>
          </p:cNvCxnSpPr>
          <p:nvPr/>
        </p:nvCxnSpPr>
        <p:spPr>
          <a:xfrm flipV="1">
            <a:off x="6700522" y="57648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033ABB7-ACEF-4BF0-AD50-122060BD6344}"/>
              </a:ext>
            </a:extLst>
          </p:cNvPr>
          <p:cNvCxnSpPr>
            <a:cxnSpLocks/>
          </p:cNvCxnSpPr>
          <p:nvPr/>
        </p:nvCxnSpPr>
        <p:spPr>
          <a:xfrm flipV="1">
            <a:off x="3556583" y="421351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0C23A6B-1E99-4AD2-A763-2D51CF228A5D}"/>
              </a:ext>
            </a:extLst>
          </p:cNvPr>
          <p:cNvCxnSpPr>
            <a:cxnSpLocks/>
          </p:cNvCxnSpPr>
          <p:nvPr/>
        </p:nvCxnSpPr>
        <p:spPr>
          <a:xfrm flipV="1">
            <a:off x="4625721" y="421351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2474916-CBFA-4F69-9C86-29367B18F8E3}"/>
              </a:ext>
            </a:extLst>
          </p:cNvPr>
          <p:cNvCxnSpPr>
            <a:cxnSpLocks/>
          </p:cNvCxnSpPr>
          <p:nvPr/>
        </p:nvCxnSpPr>
        <p:spPr>
          <a:xfrm flipV="1">
            <a:off x="5648113" y="421351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6C3E0F7-2171-41B4-8125-C5FF0E7FEAEF}"/>
              </a:ext>
            </a:extLst>
          </p:cNvPr>
          <p:cNvCxnSpPr>
            <a:cxnSpLocks/>
          </p:cNvCxnSpPr>
          <p:nvPr/>
        </p:nvCxnSpPr>
        <p:spPr>
          <a:xfrm flipV="1">
            <a:off x="6700522" y="421351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BC5D7C92-7CD9-4D16-9752-60EF15783EB9}"/>
              </a:ext>
            </a:extLst>
          </p:cNvPr>
          <p:cNvSpPr/>
          <p:nvPr/>
        </p:nvSpPr>
        <p:spPr>
          <a:xfrm rot="5400000">
            <a:off x="3286582" y="3801444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2D126BE-6C48-4E57-A49D-5E72FAC4C7D2}"/>
              </a:ext>
            </a:extLst>
          </p:cNvPr>
          <p:cNvSpPr/>
          <p:nvPr/>
        </p:nvSpPr>
        <p:spPr>
          <a:xfrm rot="5400000">
            <a:off x="4355720" y="3820790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2E4D35-3040-4BB0-949B-4AF31FBAD928}"/>
              </a:ext>
            </a:extLst>
          </p:cNvPr>
          <p:cNvSpPr/>
          <p:nvPr/>
        </p:nvSpPr>
        <p:spPr>
          <a:xfrm rot="5400000">
            <a:off x="5384415" y="3835178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8C838C-481E-4986-9446-F2F0A3D6E257}"/>
              </a:ext>
            </a:extLst>
          </p:cNvPr>
          <p:cNvSpPr/>
          <p:nvPr/>
        </p:nvSpPr>
        <p:spPr>
          <a:xfrm rot="5400000">
            <a:off x="6422831" y="3835178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A1AE23E-EAC0-4E75-8D4C-4C340297C0F5}"/>
              </a:ext>
            </a:extLst>
          </p:cNvPr>
          <p:cNvSpPr txBox="1"/>
          <p:nvPr/>
        </p:nvSpPr>
        <p:spPr>
          <a:xfrm>
            <a:off x="3065219" y="613609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圓角矩形 56">
            <a:extLst>
              <a:ext uri="{FF2B5EF4-FFF2-40B4-BE49-F238E27FC236}">
                <a16:creationId xmlns:a16="http://schemas.microsoft.com/office/drawing/2014/main" id="{327EC855-A4D2-409D-A4A4-640E95C19A3F}"/>
              </a:ext>
            </a:extLst>
          </p:cNvPr>
          <p:cNvSpPr/>
          <p:nvPr/>
        </p:nvSpPr>
        <p:spPr>
          <a:xfrm>
            <a:off x="4077080" y="6132068"/>
            <a:ext cx="1097280" cy="5059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08C3174-0226-4278-93CF-D5A0539B151F}"/>
              </a:ext>
            </a:extLst>
          </p:cNvPr>
          <p:cNvSpPr txBox="1"/>
          <p:nvPr/>
        </p:nvSpPr>
        <p:spPr>
          <a:xfrm>
            <a:off x="4110790" y="6102841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E74C2F-1FD1-4902-AB51-A2879BABB61C}"/>
              </a:ext>
            </a:extLst>
          </p:cNvPr>
          <p:cNvSpPr txBox="1"/>
          <p:nvPr/>
        </p:nvSpPr>
        <p:spPr>
          <a:xfrm>
            <a:off x="5133608" y="613894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B07F017-0801-4DB1-9152-193E6C57EFB9}"/>
              </a:ext>
            </a:extLst>
          </p:cNvPr>
          <p:cNvSpPr txBox="1"/>
          <p:nvPr/>
        </p:nvSpPr>
        <p:spPr>
          <a:xfrm>
            <a:off x="6204576" y="614755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183B3AF-DF02-4F15-89EC-E5EEC83F1813}"/>
              </a:ext>
            </a:extLst>
          </p:cNvPr>
          <p:cNvSpPr/>
          <p:nvPr/>
        </p:nvSpPr>
        <p:spPr>
          <a:xfrm rot="5400000">
            <a:off x="3936715" y="2164545"/>
            <a:ext cx="1384996" cy="263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F2D78DCE-876E-4EE9-85CB-62239C9AE269}"/>
              </a:ext>
            </a:extLst>
          </p:cNvPr>
          <p:cNvSpPr/>
          <p:nvPr/>
        </p:nvSpPr>
        <p:spPr>
          <a:xfrm>
            <a:off x="4546832" y="2243548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04AE9C4-CE44-4E72-BDB5-9BC9289D4023}"/>
              </a:ext>
            </a:extLst>
          </p:cNvPr>
          <p:cNvSpPr txBox="1"/>
          <p:nvPr/>
        </p:nvSpPr>
        <p:spPr>
          <a:xfrm>
            <a:off x="4522061" y="2036415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E841CFC7-90AE-48E0-9218-9EC2094DA2C2}"/>
              </a:ext>
            </a:extLst>
          </p:cNvPr>
          <p:cNvSpPr/>
          <p:nvPr/>
        </p:nvSpPr>
        <p:spPr>
          <a:xfrm>
            <a:off x="4546832" y="1805299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891B6707-040E-4721-AE77-8211510DC8BE}"/>
              </a:ext>
            </a:extLst>
          </p:cNvPr>
          <p:cNvSpPr/>
          <p:nvPr/>
        </p:nvSpPr>
        <p:spPr>
          <a:xfrm>
            <a:off x="4546832" y="2663394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599DAD73-5668-4F54-B056-FF84B595AD78}"/>
              </a:ext>
            </a:extLst>
          </p:cNvPr>
          <p:cNvSpPr txBox="1"/>
          <p:nvPr/>
        </p:nvSpPr>
        <p:spPr>
          <a:xfrm>
            <a:off x="3696318" y="1678316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DBF2F9E3-C891-4692-9774-D948EA538656}"/>
              </a:ext>
            </a:extLst>
          </p:cNvPr>
          <p:cNvSpPr txBox="1"/>
          <p:nvPr/>
        </p:nvSpPr>
        <p:spPr>
          <a:xfrm>
            <a:off x="3712059" y="2515424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地</a:t>
            </a:r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B1255F3F-1A42-442E-8A7E-B1823CF5AFAD}"/>
              </a:ext>
            </a:extLst>
          </p:cNvPr>
          <p:cNvSpPr/>
          <p:nvPr/>
        </p:nvSpPr>
        <p:spPr>
          <a:xfrm rot="5400000" flipV="1">
            <a:off x="3408030" y="1569934"/>
            <a:ext cx="584615" cy="5553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箭號: 向右 56">
            <a:extLst>
              <a:ext uri="{FF2B5EF4-FFF2-40B4-BE49-F238E27FC236}">
                <a16:creationId xmlns:a16="http://schemas.microsoft.com/office/drawing/2014/main" id="{2C7AF541-9712-4616-882B-841BBFF2A21D}"/>
              </a:ext>
            </a:extLst>
          </p:cNvPr>
          <p:cNvSpPr/>
          <p:nvPr/>
        </p:nvSpPr>
        <p:spPr>
          <a:xfrm rot="5400000" flipV="1">
            <a:off x="3390448" y="2495884"/>
            <a:ext cx="584615" cy="5553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箭號: 向右 57">
            <a:extLst>
              <a:ext uri="{FF2B5EF4-FFF2-40B4-BE49-F238E27FC236}">
                <a16:creationId xmlns:a16="http://schemas.microsoft.com/office/drawing/2014/main" id="{D32F5373-51EE-46F2-B932-46EDA891DF62}"/>
              </a:ext>
            </a:extLst>
          </p:cNvPr>
          <p:cNvSpPr/>
          <p:nvPr/>
        </p:nvSpPr>
        <p:spPr>
          <a:xfrm rot="16200000">
            <a:off x="5189652" y="1916331"/>
            <a:ext cx="584615" cy="5553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D876776B-86B8-464E-9748-E7601C7D6892}"/>
              </a:ext>
            </a:extLst>
          </p:cNvPr>
          <p:cNvSpPr txBox="1"/>
          <p:nvPr/>
        </p:nvSpPr>
        <p:spPr>
          <a:xfrm>
            <a:off x="703904" y="2766381"/>
            <a:ext cx="2641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Is BERT contrastive learning?</a:t>
            </a:r>
            <a:endParaRPr lang="zh-TW" altLang="en-US" sz="2800" b="1" dirty="0"/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BE61B357-D28B-41B0-9AC3-221927DBA17B}"/>
              </a:ext>
            </a:extLst>
          </p:cNvPr>
          <p:cNvCxnSpPr>
            <a:cxnSpLocks/>
          </p:cNvCxnSpPr>
          <p:nvPr/>
        </p:nvCxnSpPr>
        <p:spPr>
          <a:xfrm flipV="1">
            <a:off x="4633583" y="3083240"/>
            <a:ext cx="0" cy="489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49AE1D85-E2BC-4F91-AD60-46CFE9B0BACC}"/>
              </a:ext>
            </a:extLst>
          </p:cNvPr>
          <p:cNvGrpSpPr/>
          <p:nvPr/>
        </p:nvGrpSpPr>
        <p:grpSpPr>
          <a:xfrm>
            <a:off x="6830595" y="1375878"/>
            <a:ext cx="4962092" cy="5247658"/>
            <a:chOff x="6830595" y="1375878"/>
            <a:chExt cx="4962092" cy="5247658"/>
          </a:xfrm>
        </p:grpSpPr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FD8953C4-AEAC-4A6E-9142-7EEDE67F3D13}"/>
                </a:ext>
              </a:extLst>
            </p:cNvPr>
            <p:cNvSpPr/>
            <p:nvPr/>
          </p:nvSpPr>
          <p:spPr>
            <a:xfrm>
              <a:off x="7690478" y="4550554"/>
              <a:ext cx="3966052" cy="1171047"/>
            </a:xfrm>
            <a:prstGeom prst="roundRect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BERT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8C11A8BE-793F-433B-9C52-8D60C0821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1400" y="575037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5CF9871F-5936-4875-B223-4880220B0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5617" y="575037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02DA0812-ABCA-4C27-B5D5-82AD9124B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6202" y="575037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5145DCEC-4FA1-45A7-A45B-C6E972162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0418" y="5750376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16D73CF8-14A5-4F9D-809B-03FE23C1C5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6479" y="419903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02A8B7CA-C8D8-4085-A67C-8B7FB1797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5617" y="419903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1E781EFC-544D-413B-B29E-85F5562E1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8009" y="419903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6051775C-9E13-4909-9DF0-30EA29559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0418" y="4199038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3E1EA2D-9155-4FCF-B1BA-650A386F3DA5}"/>
                </a:ext>
              </a:extLst>
            </p:cNvPr>
            <p:cNvSpPr/>
            <p:nvPr/>
          </p:nvSpPr>
          <p:spPr>
            <a:xfrm rot="5400000">
              <a:off x="7826478" y="3786963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7D0DCA90-9559-494B-AA24-00337C9890B9}"/>
                </a:ext>
              </a:extLst>
            </p:cNvPr>
            <p:cNvSpPr/>
            <p:nvPr/>
          </p:nvSpPr>
          <p:spPr>
            <a:xfrm rot="5400000">
              <a:off x="8895616" y="380630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39DF6F5-B576-49D2-AD81-E2C6CC3185CE}"/>
                </a:ext>
              </a:extLst>
            </p:cNvPr>
            <p:cNvSpPr/>
            <p:nvPr/>
          </p:nvSpPr>
          <p:spPr>
            <a:xfrm rot="5400000">
              <a:off x="9924311" y="3820697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1BD16D0-471B-4187-9492-2929B38BBCB0}"/>
                </a:ext>
              </a:extLst>
            </p:cNvPr>
            <p:cNvSpPr/>
            <p:nvPr/>
          </p:nvSpPr>
          <p:spPr>
            <a:xfrm rot="5400000">
              <a:off x="10962727" y="3820697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1C771904-B1E9-4823-BC09-D125C4ECCB3B}"/>
                </a:ext>
              </a:extLst>
            </p:cNvPr>
            <p:cNvSpPr txBox="1"/>
            <p:nvPr/>
          </p:nvSpPr>
          <p:spPr>
            <a:xfrm>
              <a:off x="7605115" y="6121618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7" name="圓角矩形 56">
              <a:extLst>
                <a:ext uri="{FF2B5EF4-FFF2-40B4-BE49-F238E27FC236}">
                  <a16:creationId xmlns:a16="http://schemas.microsoft.com/office/drawing/2014/main" id="{9CCE4FF8-417A-499D-943E-456194F8CF00}"/>
                </a:ext>
              </a:extLst>
            </p:cNvPr>
            <p:cNvSpPr/>
            <p:nvPr/>
          </p:nvSpPr>
          <p:spPr>
            <a:xfrm>
              <a:off x="8616976" y="6117587"/>
              <a:ext cx="1097280" cy="50594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43F6B4AA-6735-4CE4-928D-BF1E730460D3}"/>
                </a:ext>
              </a:extLst>
            </p:cNvPr>
            <p:cNvSpPr txBox="1"/>
            <p:nvPr/>
          </p:nvSpPr>
          <p:spPr>
            <a:xfrm>
              <a:off x="8650686" y="6088360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20BE4507-DB41-4C3E-8CBC-C97238C53C4A}"/>
                </a:ext>
              </a:extLst>
            </p:cNvPr>
            <p:cNvSpPr txBox="1"/>
            <p:nvPr/>
          </p:nvSpPr>
          <p:spPr>
            <a:xfrm>
              <a:off x="9673504" y="6124463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學</a:t>
              </a: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64FBEB8F-D03E-4532-9682-21920637A36B}"/>
                </a:ext>
              </a:extLst>
            </p:cNvPr>
            <p:cNvSpPr txBox="1"/>
            <p:nvPr/>
          </p:nvSpPr>
          <p:spPr>
            <a:xfrm>
              <a:off x="10744472" y="6133077"/>
              <a:ext cx="104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習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B6371106-61BF-4A83-9A46-1778D0A1AFFE}"/>
                </a:ext>
              </a:extLst>
            </p:cNvPr>
            <p:cNvSpPr txBox="1"/>
            <p:nvPr/>
          </p:nvSpPr>
          <p:spPr>
            <a:xfrm>
              <a:off x="10145215" y="1405858"/>
              <a:ext cx="1030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BCBE3957-0E29-4A6A-919D-C2CC8E366406}"/>
                </a:ext>
              </a:extLst>
            </p:cNvPr>
            <p:cNvCxnSpPr>
              <a:cxnSpLocks/>
              <a:stCxn id="43" idx="1"/>
              <a:endCxn id="68" idx="2"/>
            </p:cNvCxnSpPr>
            <p:nvPr/>
          </p:nvCxnSpPr>
          <p:spPr>
            <a:xfrm flipH="1" flipV="1">
              <a:off x="9015415" y="2662645"/>
              <a:ext cx="150201" cy="97126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A2F50907-86AC-4F83-BB63-922047E0CD43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7753957" y="2770704"/>
              <a:ext cx="1411659" cy="86321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B91EA1C7-C826-4467-B9FC-AF2A7E19C8A4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V="1">
              <a:off x="9165616" y="2842313"/>
              <a:ext cx="1482312" cy="791601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FDB7762A-A1EB-400A-9E4D-A8A43CDDE097}"/>
                </a:ext>
              </a:extLst>
            </p:cNvPr>
            <p:cNvSpPr txBox="1"/>
            <p:nvPr/>
          </p:nvSpPr>
          <p:spPr>
            <a:xfrm>
              <a:off x="8468815" y="1375878"/>
              <a:ext cx="1030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6899BDF0-B321-4181-BD8C-468EDA5070D8}"/>
                </a:ext>
              </a:extLst>
            </p:cNvPr>
            <p:cNvSpPr txBox="1"/>
            <p:nvPr/>
          </p:nvSpPr>
          <p:spPr>
            <a:xfrm>
              <a:off x="7256758" y="1375878"/>
              <a:ext cx="1030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E9226462-86CA-42F4-B5CE-8D1079161809}"/>
                </a:ext>
              </a:extLst>
            </p:cNvPr>
            <p:cNvSpPr/>
            <p:nvPr/>
          </p:nvSpPr>
          <p:spPr>
            <a:xfrm>
              <a:off x="10531781" y="1882358"/>
              <a:ext cx="263318" cy="86389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: 圓角 67">
              <a:extLst>
                <a:ext uri="{FF2B5EF4-FFF2-40B4-BE49-F238E27FC236}">
                  <a16:creationId xmlns:a16="http://schemas.microsoft.com/office/drawing/2014/main" id="{DCF8B90F-1F9E-4EC6-9226-DB8DFABA4D82}"/>
                </a:ext>
              </a:extLst>
            </p:cNvPr>
            <p:cNvSpPr/>
            <p:nvPr/>
          </p:nvSpPr>
          <p:spPr>
            <a:xfrm>
              <a:off x="8883756" y="1798747"/>
              <a:ext cx="263318" cy="8638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: 圓角 69">
              <a:extLst>
                <a:ext uri="{FF2B5EF4-FFF2-40B4-BE49-F238E27FC236}">
                  <a16:creationId xmlns:a16="http://schemas.microsoft.com/office/drawing/2014/main" id="{BCC1EB54-C109-4D06-9F24-986A8411714A}"/>
                </a:ext>
              </a:extLst>
            </p:cNvPr>
            <p:cNvSpPr/>
            <p:nvPr/>
          </p:nvSpPr>
          <p:spPr>
            <a:xfrm>
              <a:off x="7622298" y="1801580"/>
              <a:ext cx="263318" cy="8638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289F88F0-CA86-4A3C-A25F-00E4EE3724ED}"/>
                </a:ext>
              </a:extLst>
            </p:cNvPr>
            <p:cNvSpPr txBox="1"/>
            <p:nvPr/>
          </p:nvSpPr>
          <p:spPr>
            <a:xfrm>
              <a:off x="6830595" y="1908833"/>
              <a:ext cx="744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2C3988A2-9E5E-4008-83BA-587CA4CE9EA2}"/>
                </a:ext>
              </a:extLst>
            </p:cNvPr>
            <p:cNvSpPr txBox="1"/>
            <p:nvPr/>
          </p:nvSpPr>
          <p:spPr>
            <a:xfrm>
              <a:off x="8020246" y="1901697"/>
              <a:ext cx="744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CD8E32A4-7188-4F27-B503-7D4A7B34BBEA}"/>
                </a:ext>
              </a:extLst>
            </p:cNvPr>
            <p:cNvSpPr txBox="1"/>
            <p:nvPr/>
          </p:nvSpPr>
          <p:spPr>
            <a:xfrm>
              <a:off x="9189692" y="1901790"/>
              <a:ext cx="744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088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D7F25B-9468-4739-B4B6-C207D32D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Alterative way to understand </a:t>
            </a:r>
            <a:r>
              <a:rPr lang="en-US" altLang="zh-TW" sz="4400" dirty="0"/>
              <a:t>Wav2vec</a:t>
            </a:r>
            <a:r>
              <a:rPr lang="zh-TW" altLang="en-US" sz="4400" dirty="0"/>
              <a:t> </a:t>
            </a:r>
            <a:r>
              <a:rPr lang="en-US" altLang="zh-TW" sz="4400" dirty="0"/>
              <a:t>2.0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82553-DA60-46DE-90AF-656B14A55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Classification vs. Contrastive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EDCF849-7A1A-4687-A2D6-8BCAFCD96251}"/>
              </a:ext>
            </a:extLst>
          </p:cNvPr>
          <p:cNvSpPr txBox="1"/>
          <p:nvPr/>
        </p:nvSpPr>
        <p:spPr>
          <a:xfrm>
            <a:off x="1382662" y="2536411"/>
            <a:ext cx="1876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F30901F-FB3E-419C-931D-9FF381AD1074}"/>
              </a:ext>
            </a:extLst>
          </p:cNvPr>
          <p:cNvSpPr/>
          <p:nvPr/>
        </p:nvSpPr>
        <p:spPr>
          <a:xfrm>
            <a:off x="5276287" y="4079191"/>
            <a:ext cx="339213" cy="1219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6678BF-9F44-4B3E-90B0-2CD21891E24E}"/>
              </a:ext>
            </a:extLst>
          </p:cNvPr>
          <p:cNvSpPr txBox="1"/>
          <p:nvPr/>
        </p:nvSpPr>
        <p:spPr>
          <a:xfrm>
            <a:off x="4715235" y="3212366"/>
            <a:ext cx="153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last layer output</a:t>
            </a:r>
            <a:endParaRPr lang="zh-TW" altLang="en-US" sz="2400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90A6795-5C3E-49AC-9715-FB88FBD4326E}"/>
              </a:ext>
            </a:extLst>
          </p:cNvPr>
          <p:cNvSpPr/>
          <p:nvPr/>
        </p:nvSpPr>
        <p:spPr>
          <a:xfrm>
            <a:off x="3230565" y="3732529"/>
            <a:ext cx="1692376" cy="1917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9CD90D9-C16B-43A2-9A2A-F15E93118B97}"/>
              </a:ext>
            </a:extLst>
          </p:cNvPr>
          <p:cNvSpPr/>
          <p:nvPr/>
        </p:nvSpPr>
        <p:spPr>
          <a:xfrm>
            <a:off x="3473912" y="3895045"/>
            <a:ext cx="1241323" cy="28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02A9A9C-D36E-49B1-8048-6E5CA22BE669}"/>
              </a:ext>
            </a:extLst>
          </p:cNvPr>
          <p:cNvSpPr/>
          <p:nvPr/>
        </p:nvSpPr>
        <p:spPr>
          <a:xfrm>
            <a:off x="3473912" y="4313237"/>
            <a:ext cx="1241323" cy="2832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00167DFB-90A3-42AE-A399-82B933A03AED}"/>
              </a:ext>
            </a:extLst>
          </p:cNvPr>
          <p:cNvSpPr/>
          <p:nvPr/>
        </p:nvSpPr>
        <p:spPr>
          <a:xfrm>
            <a:off x="3473912" y="4731429"/>
            <a:ext cx="1241323" cy="28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B88F878-79C8-47A6-B2D6-4C96C5D39100}"/>
              </a:ext>
            </a:extLst>
          </p:cNvPr>
          <p:cNvSpPr/>
          <p:nvPr/>
        </p:nvSpPr>
        <p:spPr>
          <a:xfrm>
            <a:off x="3473912" y="5174999"/>
            <a:ext cx="1241323" cy="28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F83DA814-A3FB-4269-B217-6E6214645924}"/>
              </a:ext>
            </a:extLst>
          </p:cNvPr>
          <p:cNvSpPr/>
          <p:nvPr/>
        </p:nvSpPr>
        <p:spPr>
          <a:xfrm>
            <a:off x="2203098" y="3771867"/>
            <a:ext cx="318320" cy="18050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8A2F301-BB27-4F9C-A966-8E1B2DBC3089}"/>
              </a:ext>
            </a:extLst>
          </p:cNvPr>
          <p:cNvSpPr txBox="1"/>
          <p:nvPr/>
        </p:nvSpPr>
        <p:spPr>
          <a:xfrm>
            <a:off x="2340136" y="4410283"/>
            <a:ext cx="103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5942BC57-85BF-4E1A-B58B-6245E39FF9A2}"/>
              </a:ext>
            </a:extLst>
          </p:cNvPr>
          <p:cNvSpPr/>
          <p:nvPr/>
        </p:nvSpPr>
        <p:spPr>
          <a:xfrm>
            <a:off x="2218740" y="4310411"/>
            <a:ext cx="302678" cy="30267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E1BFD63-7CF4-45DF-901E-E44C9BC80FF5}"/>
              </a:ext>
            </a:extLst>
          </p:cNvPr>
          <p:cNvSpPr/>
          <p:nvPr/>
        </p:nvSpPr>
        <p:spPr>
          <a:xfrm>
            <a:off x="2210919" y="3816081"/>
            <a:ext cx="302678" cy="3026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491C1909-25B6-4352-A1BC-2213BA6E2FD9}"/>
              </a:ext>
            </a:extLst>
          </p:cNvPr>
          <p:cNvSpPr/>
          <p:nvPr/>
        </p:nvSpPr>
        <p:spPr>
          <a:xfrm>
            <a:off x="2203098" y="4771934"/>
            <a:ext cx="302678" cy="3026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E7B211DE-15EE-462C-BA04-BB3B9346D8B3}"/>
              </a:ext>
            </a:extLst>
          </p:cNvPr>
          <p:cNvSpPr/>
          <p:nvPr/>
        </p:nvSpPr>
        <p:spPr>
          <a:xfrm>
            <a:off x="2200750" y="5233457"/>
            <a:ext cx="302678" cy="3026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FEE12E-9491-44F2-B03F-6FC14B688EF4}"/>
              </a:ext>
            </a:extLst>
          </p:cNvPr>
          <p:cNvSpPr txBox="1"/>
          <p:nvPr/>
        </p:nvSpPr>
        <p:spPr>
          <a:xfrm>
            <a:off x="6096000" y="2536411"/>
            <a:ext cx="1876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b="1" i="1" u="sng" dirty="0"/>
              <a:t>Contrastive</a:t>
            </a:r>
            <a:endParaRPr lang="zh-TW" altLang="en-US" sz="2400" b="1" i="1" u="sng" dirty="0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C5FE23DA-34AD-46D6-BA1C-8B8B7EA2DAF5}"/>
              </a:ext>
            </a:extLst>
          </p:cNvPr>
          <p:cNvSpPr/>
          <p:nvPr/>
        </p:nvSpPr>
        <p:spPr>
          <a:xfrm rot="5400000" flipV="1">
            <a:off x="1713733" y="4667730"/>
            <a:ext cx="282044" cy="5553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518C8A92-2146-4C78-A1FD-55C6AB6C44BC}"/>
              </a:ext>
            </a:extLst>
          </p:cNvPr>
          <p:cNvSpPr/>
          <p:nvPr/>
        </p:nvSpPr>
        <p:spPr>
          <a:xfrm rot="16200000">
            <a:off x="1713734" y="4162047"/>
            <a:ext cx="282044" cy="5553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6B557E06-AB61-407C-9DD1-C372C289554B}"/>
              </a:ext>
            </a:extLst>
          </p:cNvPr>
          <p:cNvSpPr/>
          <p:nvPr/>
        </p:nvSpPr>
        <p:spPr>
          <a:xfrm rot="5400000" flipV="1">
            <a:off x="1711386" y="5117439"/>
            <a:ext cx="282044" cy="5553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9558B404-4103-4AC1-8E7C-7A035E6BCD30}"/>
              </a:ext>
            </a:extLst>
          </p:cNvPr>
          <p:cNvSpPr/>
          <p:nvPr/>
        </p:nvSpPr>
        <p:spPr>
          <a:xfrm rot="5400000" flipV="1">
            <a:off x="1713734" y="3680456"/>
            <a:ext cx="282044" cy="5553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0244E812-81E7-4D84-8FD4-BD4328EA670A}"/>
              </a:ext>
            </a:extLst>
          </p:cNvPr>
          <p:cNvSpPr/>
          <p:nvPr/>
        </p:nvSpPr>
        <p:spPr>
          <a:xfrm>
            <a:off x="10251022" y="3816081"/>
            <a:ext cx="339213" cy="1219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2BDC1CC-7AD0-4B5F-BF36-DC7DD7C2B2FD}"/>
              </a:ext>
            </a:extLst>
          </p:cNvPr>
          <p:cNvSpPr txBox="1"/>
          <p:nvPr/>
        </p:nvSpPr>
        <p:spPr>
          <a:xfrm>
            <a:off x="9835609" y="2932662"/>
            <a:ext cx="153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last layer output</a:t>
            </a:r>
            <a:endParaRPr lang="zh-TW" altLang="en-US" sz="2400" dirty="0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9FBBA1F6-A63B-48C8-823C-A21BE70DA035}"/>
              </a:ext>
            </a:extLst>
          </p:cNvPr>
          <p:cNvSpPr/>
          <p:nvPr/>
        </p:nvSpPr>
        <p:spPr>
          <a:xfrm>
            <a:off x="7575781" y="3254820"/>
            <a:ext cx="1241323" cy="28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7019E11C-49E2-4582-8412-B3F796621298}"/>
              </a:ext>
            </a:extLst>
          </p:cNvPr>
          <p:cNvSpPr/>
          <p:nvPr/>
        </p:nvSpPr>
        <p:spPr>
          <a:xfrm>
            <a:off x="7568840" y="3867769"/>
            <a:ext cx="1241323" cy="2832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88553FCC-8145-47C7-9FE9-C70C273FEA9F}"/>
              </a:ext>
            </a:extLst>
          </p:cNvPr>
          <p:cNvSpPr/>
          <p:nvPr/>
        </p:nvSpPr>
        <p:spPr>
          <a:xfrm>
            <a:off x="7575782" y="4481382"/>
            <a:ext cx="1241323" cy="28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8D0411A-DBD3-419C-9536-02B9995BC5C4}"/>
              </a:ext>
            </a:extLst>
          </p:cNvPr>
          <p:cNvSpPr/>
          <p:nvPr/>
        </p:nvSpPr>
        <p:spPr>
          <a:xfrm>
            <a:off x="7575781" y="5129279"/>
            <a:ext cx="1241323" cy="28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4FACBC8E-CE50-42C9-B800-0CCB19CE78F8}"/>
              </a:ext>
            </a:extLst>
          </p:cNvPr>
          <p:cNvSpPr txBox="1"/>
          <p:nvPr/>
        </p:nvSpPr>
        <p:spPr>
          <a:xfrm>
            <a:off x="7251135" y="5499813"/>
            <a:ext cx="187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Embedding for each class</a:t>
            </a:r>
            <a:endParaRPr lang="zh-TW" altLang="en-US" sz="2400" dirty="0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02B4736-DF9D-46C8-A4E8-4CC83DB90315}"/>
              </a:ext>
            </a:extLst>
          </p:cNvPr>
          <p:cNvCxnSpPr>
            <a:cxnSpLocks/>
            <a:endCxn id="28" idx="3"/>
          </p:cNvCxnSpPr>
          <p:nvPr/>
        </p:nvCxnSpPr>
        <p:spPr>
          <a:xfrm flipH="1" flipV="1">
            <a:off x="8810163" y="4009397"/>
            <a:ext cx="1402557" cy="471985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E3CA11F0-F9DC-401F-9DE4-19FE0CC68D9F}"/>
              </a:ext>
            </a:extLst>
          </p:cNvPr>
          <p:cNvCxnSpPr>
            <a:cxnSpLocks/>
          </p:cNvCxnSpPr>
          <p:nvPr/>
        </p:nvCxnSpPr>
        <p:spPr>
          <a:xfrm flipH="1" flipV="1">
            <a:off x="8855406" y="3413287"/>
            <a:ext cx="1357314" cy="90254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95D68FBE-2551-4B3E-A13B-88F4B91120C8}"/>
              </a:ext>
            </a:extLst>
          </p:cNvPr>
          <p:cNvCxnSpPr>
            <a:cxnSpLocks/>
          </p:cNvCxnSpPr>
          <p:nvPr/>
        </p:nvCxnSpPr>
        <p:spPr>
          <a:xfrm flipH="1">
            <a:off x="8817104" y="4557356"/>
            <a:ext cx="1395616" cy="8428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4580CE8-B6BC-4105-BD95-E9C506AB0229}"/>
              </a:ext>
            </a:extLst>
          </p:cNvPr>
          <p:cNvCxnSpPr>
            <a:cxnSpLocks/>
          </p:cNvCxnSpPr>
          <p:nvPr/>
        </p:nvCxnSpPr>
        <p:spPr>
          <a:xfrm flipH="1">
            <a:off x="8810163" y="4671801"/>
            <a:ext cx="1402557" cy="60890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矩形 208">
            <a:extLst>
              <a:ext uri="{FF2B5EF4-FFF2-40B4-BE49-F238E27FC236}">
                <a16:creationId xmlns:a16="http://schemas.microsoft.com/office/drawing/2014/main" id="{552F5AC9-F5FD-4142-95AA-062CF2AB85BF}"/>
              </a:ext>
            </a:extLst>
          </p:cNvPr>
          <p:cNvSpPr/>
          <p:nvPr/>
        </p:nvSpPr>
        <p:spPr>
          <a:xfrm rot="5400000">
            <a:off x="1200837" y="2870509"/>
            <a:ext cx="540000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E5F09025-15E0-45FA-9099-6ACEC726CD4D}"/>
              </a:ext>
            </a:extLst>
          </p:cNvPr>
          <p:cNvSpPr/>
          <p:nvPr/>
        </p:nvSpPr>
        <p:spPr>
          <a:xfrm rot="5400000">
            <a:off x="2391260" y="2884013"/>
            <a:ext cx="540000" cy="195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A00AF5CA-C043-489E-9870-EFAE7B39758E}"/>
              </a:ext>
            </a:extLst>
          </p:cNvPr>
          <p:cNvSpPr/>
          <p:nvPr/>
        </p:nvSpPr>
        <p:spPr>
          <a:xfrm rot="5400000">
            <a:off x="4142573" y="2971004"/>
            <a:ext cx="54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E21027C-8334-4E55-9597-B186C797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Alterative way to understand </a:t>
            </a:r>
            <a:r>
              <a:rPr lang="en-US" altLang="zh-TW" sz="4400" dirty="0"/>
              <a:t>Wav2vec</a:t>
            </a:r>
            <a:r>
              <a:rPr lang="zh-TW" altLang="en-US" sz="4400" dirty="0"/>
              <a:t> </a:t>
            </a:r>
            <a:r>
              <a:rPr lang="en-US" altLang="zh-TW" sz="4400" dirty="0"/>
              <a:t>2.0</a:t>
            </a:r>
            <a:endParaRPr lang="zh-TW" altLang="en-US" dirty="0"/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4DFF71B1-B8D8-417B-990B-F0B3902C85E7}"/>
              </a:ext>
            </a:extLst>
          </p:cNvPr>
          <p:cNvSpPr/>
          <p:nvPr/>
        </p:nvSpPr>
        <p:spPr>
          <a:xfrm>
            <a:off x="1381333" y="4547716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CB37B144-D148-4B28-8C0F-49F4C0A58076}"/>
              </a:ext>
            </a:extLst>
          </p:cNvPr>
          <p:cNvCxnSpPr>
            <a:cxnSpLocks/>
          </p:cNvCxnSpPr>
          <p:nvPr/>
        </p:nvCxnSpPr>
        <p:spPr>
          <a:xfrm flipV="1">
            <a:off x="1802255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080D8B4F-A672-4FEA-89FC-A82197D9706D}"/>
              </a:ext>
            </a:extLst>
          </p:cNvPr>
          <p:cNvCxnSpPr>
            <a:cxnSpLocks/>
          </p:cNvCxnSpPr>
          <p:nvPr/>
        </p:nvCxnSpPr>
        <p:spPr>
          <a:xfrm flipV="1">
            <a:off x="2856472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ACBA7DB2-80F4-42F9-AEC7-80FD1AD8A9E0}"/>
              </a:ext>
            </a:extLst>
          </p:cNvPr>
          <p:cNvCxnSpPr>
            <a:cxnSpLocks/>
          </p:cNvCxnSpPr>
          <p:nvPr/>
        </p:nvCxnSpPr>
        <p:spPr>
          <a:xfrm flipV="1">
            <a:off x="3877057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56EBD58B-644F-4BDA-A5CD-3DDF02AFD811}"/>
              </a:ext>
            </a:extLst>
          </p:cNvPr>
          <p:cNvCxnSpPr>
            <a:cxnSpLocks/>
          </p:cNvCxnSpPr>
          <p:nvPr/>
        </p:nvCxnSpPr>
        <p:spPr>
          <a:xfrm flipV="1">
            <a:off x="4931273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6D7EE9C9-3C5E-4A69-A6A2-07CED257E077}"/>
              </a:ext>
            </a:extLst>
          </p:cNvPr>
          <p:cNvCxnSpPr>
            <a:cxnSpLocks/>
          </p:cNvCxnSpPr>
          <p:nvPr/>
        </p:nvCxnSpPr>
        <p:spPr>
          <a:xfrm flipV="1">
            <a:off x="1787334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22478DAD-74A6-4499-BAA4-8BC61B744CD8}"/>
              </a:ext>
            </a:extLst>
          </p:cNvPr>
          <p:cNvCxnSpPr>
            <a:cxnSpLocks/>
          </p:cNvCxnSpPr>
          <p:nvPr/>
        </p:nvCxnSpPr>
        <p:spPr>
          <a:xfrm flipV="1">
            <a:off x="2856472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DB0FED15-BFBF-4788-8A71-2ED094984BCC}"/>
              </a:ext>
            </a:extLst>
          </p:cNvPr>
          <p:cNvCxnSpPr>
            <a:cxnSpLocks/>
          </p:cNvCxnSpPr>
          <p:nvPr/>
        </p:nvCxnSpPr>
        <p:spPr>
          <a:xfrm flipV="1">
            <a:off x="3878864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DED24139-CB44-464F-898C-5D6FF8F238C6}"/>
              </a:ext>
            </a:extLst>
          </p:cNvPr>
          <p:cNvCxnSpPr>
            <a:cxnSpLocks/>
          </p:cNvCxnSpPr>
          <p:nvPr/>
        </p:nvCxnSpPr>
        <p:spPr>
          <a:xfrm flipV="1">
            <a:off x="4931273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>
            <a:extLst>
              <a:ext uri="{FF2B5EF4-FFF2-40B4-BE49-F238E27FC236}">
                <a16:creationId xmlns:a16="http://schemas.microsoft.com/office/drawing/2014/main" id="{A891F81A-B1FA-4423-AFA7-62E6D66EDF8F}"/>
              </a:ext>
            </a:extLst>
          </p:cNvPr>
          <p:cNvSpPr/>
          <p:nvPr/>
        </p:nvSpPr>
        <p:spPr>
          <a:xfrm rot="5400000">
            <a:off x="1517333" y="3784125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CF6DF692-81FD-43A4-A684-13A6CDA850D0}"/>
              </a:ext>
            </a:extLst>
          </p:cNvPr>
          <p:cNvSpPr/>
          <p:nvPr/>
        </p:nvSpPr>
        <p:spPr>
          <a:xfrm rot="5400000">
            <a:off x="2586471" y="3803471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3C9B7E72-899F-49F0-A72C-65F2BC9644FA}"/>
              </a:ext>
            </a:extLst>
          </p:cNvPr>
          <p:cNvSpPr/>
          <p:nvPr/>
        </p:nvSpPr>
        <p:spPr>
          <a:xfrm rot="5400000">
            <a:off x="3615166" y="3817859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2C40E650-8E61-4016-844A-08F082EA3A8E}"/>
              </a:ext>
            </a:extLst>
          </p:cNvPr>
          <p:cNvSpPr/>
          <p:nvPr/>
        </p:nvSpPr>
        <p:spPr>
          <a:xfrm rot="5400000">
            <a:off x="4653582" y="3817859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D1AE9604-6743-400B-B43A-0857AA7740D7}"/>
              </a:ext>
            </a:extLst>
          </p:cNvPr>
          <p:cNvCxnSpPr>
            <a:cxnSpLocks/>
            <a:stCxn id="88" idx="1"/>
          </p:cNvCxnSpPr>
          <p:nvPr/>
        </p:nvCxnSpPr>
        <p:spPr>
          <a:xfrm flipH="1" flipV="1">
            <a:off x="2661261" y="3115738"/>
            <a:ext cx="195210" cy="51533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9F8E8B73-3A6F-490B-BCC9-EABE9D67EACC}"/>
              </a:ext>
            </a:extLst>
          </p:cNvPr>
          <p:cNvCxnSpPr>
            <a:cxnSpLocks/>
            <a:stCxn id="88" idx="1"/>
          </p:cNvCxnSpPr>
          <p:nvPr/>
        </p:nvCxnSpPr>
        <p:spPr>
          <a:xfrm flipH="1" flipV="1">
            <a:off x="1422594" y="3128883"/>
            <a:ext cx="1433877" cy="50219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9F773E6F-A925-4E12-99C2-5480C89E1FC5}"/>
              </a:ext>
            </a:extLst>
          </p:cNvPr>
          <p:cNvCxnSpPr>
            <a:cxnSpLocks/>
            <a:stCxn id="88" idx="1"/>
          </p:cNvCxnSpPr>
          <p:nvPr/>
        </p:nvCxnSpPr>
        <p:spPr>
          <a:xfrm flipV="1">
            <a:off x="2856471" y="3115738"/>
            <a:ext cx="1556102" cy="515338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: 圓角 112">
            <a:extLst>
              <a:ext uri="{FF2B5EF4-FFF2-40B4-BE49-F238E27FC236}">
                <a16:creationId xmlns:a16="http://schemas.microsoft.com/office/drawing/2014/main" id="{FA3DCA16-032A-4834-8022-6267253EFF7B}"/>
              </a:ext>
            </a:extLst>
          </p:cNvPr>
          <p:cNvSpPr/>
          <p:nvPr/>
        </p:nvSpPr>
        <p:spPr>
          <a:xfrm>
            <a:off x="4102967" y="1966533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4" name="直線單箭頭接點 113">
            <a:extLst>
              <a:ext uri="{FF2B5EF4-FFF2-40B4-BE49-F238E27FC236}">
                <a16:creationId xmlns:a16="http://schemas.microsoft.com/office/drawing/2014/main" id="{4411337D-6078-43C3-9535-976AE7A512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08285" y="1656160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F8FE1EDE-381F-4D73-9390-5C0671EDA8F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08285" y="2476127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: 圓角 116">
            <a:extLst>
              <a:ext uri="{FF2B5EF4-FFF2-40B4-BE49-F238E27FC236}">
                <a16:creationId xmlns:a16="http://schemas.microsoft.com/office/drawing/2014/main" id="{29499013-B68C-41AB-ACA9-F81FC4755889}"/>
              </a:ext>
            </a:extLst>
          </p:cNvPr>
          <p:cNvSpPr/>
          <p:nvPr/>
        </p:nvSpPr>
        <p:spPr>
          <a:xfrm>
            <a:off x="2368485" y="1921816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F5B33488-368B-41C8-BD3E-1B70DB2BA2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3803" y="1611443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6C800757-C610-4D1D-A723-1B6EB371F5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3803" y="2431410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: 圓角 120">
            <a:extLst>
              <a:ext uri="{FF2B5EF4-FFF2-40B4-BE49-F238E27FC236}">
                <a16:creationId xmlns:a16="http://schemas.microsoft.com/office/drawing/2014/main" id="{D566A05F-825E-4B8A-8BD9-289FC56A48CF}"/>
              </a:ext>
            </a:extLst>
          </p:cNvPr>
          <p:cNvSpPr/>
          <p:nvPr/>
        </p:nvSpPr>
        <p:spPr>
          <a:xfrm>
            <a:off x="1168123" y="1908037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D586EC81-CA74-4D01-9661-5AA2FD9841C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3441" y="1597664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52092EB8-C60D-42A8-A25E-3E40333E59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3441" y="2417631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EC437EE6-9374-465F-90CB-9944FCCB8C84}"/>
              </a:ext>
            </a:extLst>
          </p:cNvPr>
          <p:cNvGrpSpPr/>
          <p:nvPr/>
        </p:nvGrpSpPr>
        <p:grpSpPr>
          <a:xfrm>
            <a:off x="1333766" y="5997689"/>
            <a:ext cx="4316554" cy="615159"/>
            <a:chOff x="-511944" y="3377192"/>
            <a:chExt cx="3965607" cy="622870"/>
          </a:xfrm>
        </p:grpSpPr>
        <p:pic>
          <p:nvPicPr>
            <p:cNvPr id="125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0718AED0-ED0C-41E5-BC97-27444A3A6C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B66CAA9B-CFE0-46F1-A3E1-B052A65FA8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9212539C-63D4-42B3-BC0A-4231B4F0FB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圓角矩形 56">
            <a:extLst>
              <a:ext uri="{FF2B5EF4-FFF2-40B4-BE49-F238E27FC236}">
                <a16:creationId xmlns:a16="http://schemas.microsoft.com/office/drawing/2014/main" id="{AB900380-622F-4C7F-A0F9-46E27DAF69F6}"/>
              </a:ext>
            </a:extLst>
          </p:cNvPr>
          <p:cNvSpPr/>
          <p:nvPr/>
        </p:nvSpPr>
        <p:spPr>
          <a:xfrm>
            <a:off x="2264669" y="6106899"/>
            <a:ext cx="1097280" cy="5059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9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C1D356A9-E806-4ACC-BC71-9777FB0E0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>
            <a:off x="3749388" y="1224606"/>
            <a:ext cx="1545367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E4E84DF0-D540-4077-8CD5-527605DBA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 flipV="1">
            <a:off x="746581" y="1269508"/>
            <a:ext cx="1208415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36B5B6CC-BFDB-420B-8A54-238B62E13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 flipV="1">
            <a:off x="2005311" y="1269508"/>
            <a:ext cx="1545367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矩形: 圓角 176">
            <a:extLst>
              <a:ext uri="{FF2B5EF4-FFF2-40B4-BE49-F238E27FC236}">
                <a16:creationId xmlns:a16="http://schemas.microsoft.com/office/drawing/2014/main" id="{4FC710E6-00A7-44D6-9292-8CC6669CD66A}"/>
              </a:ext>
            </a:extLst>
          </p:cNvPr>
          <p:cNvSpPr/>
          <p:nvPr/>
        </p:nvSpPr>
        <p:spPr>
          <a:xfrm>
            <a:off x="7690478" y="4550554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BERT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50AB49F7-ED61-492B-BC42-1880B8DC3B00}"/>
              </a:ext>
            </a:extLst>
          </p:cNvPr>
          <p:cNvCxnSpPr>
            <a:cxnSpLocks/>
          </p:cNvCxnSpPr>
          <p:nvPr/>
        </p:nvCxnSpPr>
        <p:spPr>
          <a:xfrm flipV="1">
            <a:off x="8111400" y="57503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>
            <a:extLst>
              <a:ext uri="{FF2B5EF4-FFF2-40B4-BE49-F238E27FC236}">
                <a16:creationId xmlns:a16="http://schemas.microsoft.com/office/drawing/2014/main" id="{FFB757A1-F3CD-479B-85DB-91455654F258}"/>
              </a:ext>
            </a:extLst>
          </p:cNvPr>
          <p:cNvCxnSpPr>
            <a:cxnSpLocks/>
          </p:cNvCxnSpPr>
          <p:nvPr/>
        </p:nvCxnSpPr>
        <p:spPr>
          <a:xfrm flipV="1">
            <a:off x="9165617" y="57503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>
            <a:extLst>
              <a:ext uri="{FF2B5EF4-FFF2-40B4-BE49-F238E27FC236}">
                <a16:creationId xmlns:a16="http://schemas.microsoft.com/office/drawing/2014/main" id="{9CA3192B-E61E-4461-A748-796CA3534103}"/>
              </a:ext>
            </a:extLst>
          </p:cNvPr>
          <p:cNvCxnSpPr>
            <a:cxnSpLocks/>
          </p:cNvCxnSpPr>
          <p:nvPr/>
        </p:nvCxnSpPr>
        <p:spPr>
          <a:xfrm flipV="1">
            <a:off x="10186202" y="57503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AFD35624-F7E7-4C58-8D86-67080B452491}"/>
              </a:ext>
            </a:extLst>
          </p:cNvPr>
          <p:cNvCxnSpPr>
            <a:cxnSpLocks/>
          </p:cNvCxnSpPr>
          <p:nvPr/>
        </p:nvCxnSpPr>
        <p:spPr>
          <a:xfrm flipV="1">
            <a:off x="11240418" y="5750376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單箭頭接點 181">
            <a:extLst>
              <a:ext uri="{FF2B5EF4-FFF2-40B4-BE49-F238E27FC236}">
                <a16:creationId xmlns:a16="http://schemas.microsoft.com/office/drawing/2014/main" id="{09DD043F-F03B-4DE7-B5E9-3BDC13AE0045}"/>
              </a:ext>
            </a:extLst>
          </p:cNvPr>
          <p:cNvCxnSpPr>
            <a:cxnSpLocks/>
          </p:cNvCxnSpPr>
          <p:nvPr/>
        </p:nvCxnSpPr>
        <p:spPr>
          <a:xfrm flipV="1">
            <a:off x="8096479" y="41990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>
            <a:extLst>
              <a:ext uri="{FF2B5EF4-FFF2-40B4-BE49-F238E27FC236}">
                <a16:creationId xmlns:a16="http://schemas.microsoft.com/office/drawing/2014/main" id="{6F85D875-3E3E-419F-B692-989B6E38218E}"/>
              </a:ext>
            </a:extLst>
          </p:cNvPr>
          <p:cNvCxnSpPr>
            <a:cxnSpLocks/>
          </p:cNvCxnSpPr>
          <p:nvPr/>
        </p:nvCxnSpPr>
        <p:spPr>
          <a:xfrm flipV="1">
            <a:off x="9165617" y="41990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單箭頭接點 183">
            <a:extLst>
              <a:ext uri="{FF2B5EF4-FFF2-40B4-BE49-F238E27FC236}">
                <a16:creationId xmlns:a16="http://schemas.microsoft.com/office/drawing/2014/main" id="{06B6DDC1-B063-417B-9ABC-ED0EDEEA6835}"/>
              </a:ext>
            </a:extLst>
          </p:cNvPr>
          <p:cNvCxnSpPr>
            <a:cxnSpLocks/>
          </p:cNvCxnSpPr>
          <p:nvPr/>
        </p:nvCxnSpPr>
        <p:spPr>
          <a:xfrm flipV="1">
            <a:off x="10188009" y="41990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單箭頭接點 184">
            <a:extLst>
              <a:ext uri="{FF2B5EF4-FFF2-40B4-BE49-F238E27FC236}">
                <a16:creationId xmlns:a16="http://schemas.microsoft.com/office/drawing/2014/main" id="{3176A7C7-7474-445E-A136-50BD59F77DC2}"/>
              </a:ext>
            </a:extLst>
          </p:cNvPr>
          <p:cNvCxnSpPr>
            <a:cxnSpLocks/>
          </p:cNvCxnSpPr>
          <p:nvPr/>
        </p:nvCxnSpPr>
        <p:spPr>
          <a:xfrm flipV="1">
            <a:off x="11240418" y="41990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矩形 185">
            <a:extLst>
              <a:ext uri="{FF2B5EF4-FFF2-40B4-BE49-F238E27FC236}">
                <a16:creationId xmlns:a16="http://schemas.microsoft.com/office/drawing/2014/main" id="{F29819C8-8A85-49D1-ACB8-AC4DFA74B3F4}"/>
              </a:ext>
            </a:extLst>
          </p:cNvPr>
          <p:cNvSpPr/>
          <p:nvPr/>
        </p:nvSpPr>
        <p:spPr>
          <a:xfrm rot="5400000">
            <a:off x="7826478" y="3786963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BAD09693-1B82-4426-AD7A-26F3A67ED61E}"/>
              </a:ext>
            </a:extLst>
          </p:cNvPr>
          <p:cNvSpPr/>
          <p:nvPr/>
        </p:nvSpPr>
        <p:spPr>
          <a:xfrm rot="5400000">
            <a:off x="8895616" y="3806309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841E7307-88FB-4620-B2A6-A8471D2DC545}"/>
              </a:ext>
            </a:extLst>
          </p:cNvPr>
          <p:cNvSpPr/>
          <p:nvPr/>
        </p:nvSpPr>
        <p:spPr>
          <a:xfrm rot="5400000">
            <a:off x="9924311" y="382069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4405DEE2-4698-4EAC-860D-EA564299EA4E}"/>
              </a:ext>
            </a:extLst>
          </p:cNvPr>
          <p:cNvSpPr/>
          <p:nvPr/>
        </p:nvSpPr>
        <p:spPr>
          <a:xfrm rot="5400000">
            <a:off x="10962727" y="3820697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0" name="文字方塊 189">
            <a:extLst>
              <a:ext uri="{FF2B5EF4-FFF2-40B4-BE49-F238E27FC236}">
                <a16:creationId xmlns:a16="http://schemas.microsoft.com/office/drawing/2014/main" id="{58916F6B-C4EA-4770-A30F-3D3B558BD55E}"/>
              </a:ext>
            </a:extLst>
          </p:cNvPr>
          <p:cNvSpPr txBox="1"/>
          <p:nvPr/>
        </p:nvSpPr>
        <p:spPr>
          <a:xfrm>
            <a:off x="7605115" y="612161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1" name="圓角矩形 56">
            <a:extLst>
              <a:ext uri="{FF2B5EF4-FFF2-40B4-BE49-F238E27FC236}">
                <a16:creationId xmlns:a16="http://schemas.microsoft.com/office/drawing/2014/main" id="{ED85CECC-C1B3-4127-A51A-A8FC89BF2B34}"/>
              </a:ext>
            </a:extLst>
          </p:cNvPr>
          <p:cNvSpPr/>
          <p:nvPr/>
        </p:nvSpPr>
        <p:spPr>
          <a:xfrm>
            <a:off x="8616976" y="6117587"/>
            <a:ext cx="1097280" cy="5059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2" name="文字方塊 191">
            <a:extLst>
              <a:ext uri="{FF2B5EF4-FFF2-40B4-BE49-F238E27FC236}">
                <a16:creationId xmlns:a16="http://schemas.microsoft.com/office/drawing/2014/main" id="{0E10F31F-BC4C-47FA-8C60-6C788F1C2AD4}"/>
              </a:ext>
            </a:extLst>
          </p:cNvPr>
          <p:cNvSpPr txBox="1"/>
          <p:nvPr/>
        </p:nvSpPr>
        <p:spPr>
          <a:xfrm>
            <a:off x="8650686" y="608836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3" name="文字方塊 192">
            <a:extLst>
              <a:ext uri="{FF2B5EF4-FFF2-40B4-BE49-F238E27FC236}">
                <a16:creationId xmlns:a16="http://schemas.microsoft.com/office/drawing/2014/main" id="{C7D9FAAB-0D07-4C39-8C09-B6AF48B39335}"/>
              </a:ext>
            </a:extLst>
          </p:cNvPr>
          <p:cNvSpPr txBox="1"/>
          <p:nvPr/>
        </p:nvSpPr>
        <p:spPr>
          <a:xfrm>
            <a:off x="9673504" y="6124463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</a:t>
            </a:r>
          </a:p>
        </p:txBody>
      </p:sp>
      <p:sp>
        <p:nvSpPr>
          <p:cNvPr id="194" name="文字方塊 193">
            <a:extLst>
              <a:ext uri="{FF2B5EF4-FFF2-40B4-BE49-F238E27FC236}">
                <a16:creationId xmlns:a16="http://schemas.microsoft.com/office/drawing/2014/main" id="{80B846DA-4658-4279-A10B-E2B1D4418D4D}"/>
              </a:ext>
            </a:extLst>
          </p:cNvPr>
          <p:cNvSpPr txBox="1"/>
          <p:nvPr/>
        </p:nvSpPr>
        <p:spPr>
          <a:xfrm>
            <a:off x="10744472" y="613307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5" name="文字方塊 194">
            <a:extLst>
              <a:ext uri="{FF2B5EF4-FFF2-40B4-BE49-F238E27FC236}">
                <a16:creationId xmlns:a16="http://schemas.microsoft.com/office/drawing/2014/main" id="{11BA6CA2-EDD2-4C3C-AB5A-B99EAD028505}"/>
              </a:ext>
            </a:extLst>
          </p:cNvPr>
          <p:cNvSpPr txBox="1"/>
          <p:nvPr/>
        </p:nvSpPr>
        <p:spPr>
          <a:xfrm>
            <a:off x="10145215" y="1405858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96" name="直線單箭頭接點 195">
            <a:extLst>
              <a:ext uri="{FF2B5EF4-FFF2-40B4-BE49-F238E27FC236}">
                <a16:creationId xmlns:a16="http://schemas.microsoft.com/office/drawing/2014/main" id="{D8E1189F-4436-4B95-B521-51D597236D25}"/>
              </a:ext>
            </a:extLst>
          </p:cNvPr>
          <p:cNvCxnSpPr>
            <a:cxnSpLocks/>
            <a:stCxn id="187" idx="1"/>
            <a:endCxn id="202" idx="2"/>
          </p:cNvCxnSpPr>
          <p:nvPr/>
        </p:nvCxnSpPr>
        <p:spPr>
          <a:xfrm flipH="1" flipV="1">
            <a:off x="9015415" y="2662645"/>
            <a:ext cx="150201" cy="97126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單箭頭接點 196">
            <a:extLst>
              <a:ext uri="{FF2B5EF4-FFF2-40B4-BE49-F238E27FC236}">
                <a16:creationId xmlns:a16="http://schemas.microsoft.com/office/drawing/2014/main" id="{071E5470-AFF2-47BB-977F-A49BFADBAD7A}"/>
              </a:ext>
            </a:extLst>
          </p:cNvPr>
          <p:cNvCxnSpPr>
            <a:cxnSpLocks/>
            <a:stCxn id="187" idx="1"/>
          </p:cNvCxnSpPr>
          <p:nvPr/>
        </p:nvCxnSpPr>
        <p:spPr>
          <a:xfrm flipH="1" flipV="1">
            <a:off x="7753957" y="2770704"/>
            <a:ext cx="1411659" cy="86321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單箭頭接點 197">
            <a:extLst>
              <a:ext uri="{FF2B5EF4-FFF2-40B4-BE49-F238E27FC236}">
                <a16:creationId xmlns:a16="http://schemas.microsoft.com/office/drawing/2014/main" id="{F1EA4CED-CD3B-44A1-B4FB-31550A633D2C}"/>
              </a:ext>
            </a:extLst>
          </p:cNvPr>
          <p:cNvCxnSpPr>
            <a:cxnSpLocks/>
            <a:stCxn id="187" idx="1"/>
          </p:cNvCxnSpPr>
          <p:nvPr/>
        </p:nvCxnSpPr>
        <p:spPr>
          <a:xfrm flipV="1">
            <a:off x="9165616" y="2842313"/>
            <a:ext cx="1482312" cy="791601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文字方塊 198">
            <a:extLst>
              <a:ext uri="{FF2B5EF4-FFF2-40B4-BE49-F238E27FC236}">
                <a16:creationId xmlns:a16="http://schemas.microsoft.com/office/drawing/2014/main" id="{B8D42813-25C4-472E-8E4D-9ADD57E50F5A}"/>
              </a:ext>
            </a:extLst>
          </p:cNvPr>
          <p:cNvSpPr txBox="1"/>
          <p:nvPr/>
        </p:nvSpPr>
        <p:spPr>
          <a:xfrm>
            <a:off x="8468815" y="1375878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0" name="文字方塊 199">
            <a:extLst>
              <a:ext uri="{FF2B5EF4-FFF2-40B4-BE49-F238E27FC236}">
                <a16:creationId xmlns:a16="http://schemas.microsoft.com/office/drawing/2014/main" id="{ED219B38-77BE-4ED7-8641-F37841A08810}"/>
              </a:ext>
            </a:extLst>
          </p:cNvPr>
          <p:cNvSpPr txBox="1"/>
          <p:nvPr/>
        </p:nvSpPr>
        <p:spPr>
          <a:xfrm>
            <a:off x="7256758" y="1375878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1" name="矩形: 圓角 200">
            <a:extLst>
              <a:ext uri="{FF2B5EF4-FFF2-40B4-BE49-F238E27FC236}">
                <a16:creationId xmlns:a16="http://schemas.microsoft.com/office/drawing/2014/main" id="{2D36B4B3-1F45-4690-8873-C5DB777D4752}"/>
              </a:ext>
            </a:extLst>
          </p:cNvPr>
          <p:cNvSpPr/>
          <p:nvPr/>
        </p:nvSpPr>
        <p:spPr>
          <a:xfrm>
            <a:off x="10531781" y="1882358"/>
            <a:ext cx="263318" cy="8638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" name="矩形: 圓角 201">
            <a:extLst>
              <a:ext uri="{FF2B5EF4-FFF2-40B4-BE49-F238E27FC236}">
                <a16:creationId xmlns:a16="http://schemas.microsoft.com/office/drawing/2014/main" id="{275FCBC6-4666-48ED-BD20-8550DEA804C7}"/>
              </a:ext>
            </a:extLst>
          </p:cNvPr>
          <p:cNvSpPr/>
          <p:nvPr/>
        </p:nvSpPr>
        <p:spPr>
          <a:xfrm>
            <a:off x="8883756" y="1798747"/>
            <a:ext cx="263318" cy="8638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" name="矩形: 圓角 202">
            <a:extLst>
              <a:ext uri="{FF2B5EF4-FFF2-40B4-BE49-F238E27FC236}">
                <a16:creationId xmlns:a16="http://schemas.microsoft.com/office/drawing/2014/main" id="{70274093-DF83-4152-B414-BA0AAC51D56A}"/>
              </a:ext>
            </a:extLst>
          </p:cNvPr>
          <p:cNvSpPr/>
          <p:nvPr/>
        </p:nvSpPr>
        <p:spPr>
          <a:xfrm>
            <a:off x="7622298" y="1801580"/>
            <a:ext cx="263318" cy="8638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" name="文字方塊 203">
            <a:extLst>
              <a:ext uri="{FF2B5EF4-FFF2-40B4-BE49-F238E27FC236}">
                <a16:creationId xmlns:a16="http://schemas.microsoft.com/office/drawing/2014/main" id="{906E055A-17D8-4CCB-9364-49FD7175D20F}"/>
              </a:ext>
            </a:extLst>
          </p:cNvPr>
          <p:cNvSpPr txBox="1"/>
          <p:nvPr/>
        </p:nvSpPr>
        <p:spPr>
          <a:xfrm>
            <a:off x="6830595" y="1908833"/>
            <a:ext cx="74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05" name="文字方塊 204">
            <a:extLst>
              <a:ext uri="{FF2B5EF4-FFF2-40B4-BE49-F238E27FC236}">
                <a16:creationId xmlns:a16="http://schemas.microsoft.com/office/drawing/2014/main" id="{2212BB81-89FC-4F3F-A249-9C2B38C9DC4A}"/>
              </a:ext>
            </a:extLst>
          </p:cNvPr>
          <p:cNvSpPr txBox="1"/>
          <p:nvPr/>
        </p:nvSpPr>
        <p:spPr>
          <a:xfrm>
            <a:off x="8020246" y="1901697"/>
            <a:ext cx="74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06" name="文字方塊 205">
            <a:extLst>
              <a:ext uri="{FF2B5EF4-FFF2-40B4-BE49-F238E27FC236}">
                <a16:creationId xmlns:a16="http://schemas.microsoft.com/office/drawing/2014/main" id="{A03F0514-A08B-47B7-B9A7-6A7C45991CE3}"/>
              </a:ext>
            </a:extLst>
          </p:cNvPr>
          <p:cNvSpPr txBox="1"/>
          <p:nvPr/>
        </p:nvSpPr>
        <p:spPr>
          <a:xfrm>
            <a:off x="9189692" y="1901790"/>
            <a:ext cx="74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033D0A-F5C7-4146-8CCA-46FF9091040A}"/>
              </a:ext>
            </a:extLst>
          </p:cNvPr>
          <p:cNvSpPr txBox="1"/>
          <p:nvPr/>
        </p:nvSpPr>
        <p:spPr>
          <a:xfrm>
            <a:off x="5395159" y="2933194"/>
            <a:ext cx="260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Limited numbers of negative examples</a:t>
            </a:r>
            <a:endParaRPr lang="zh-TW" altLang="en-US" sz="2400" dirty="0"/>
          </a:p>
        </p:txBody>
      </p:sp>
      <p:sp>
        <p:nvSpPr>
          <p:cNvPr id="210" name="文字方塊 209">
            <a:extLst>
              <a:ext uri="{FF2B5EF4-FFF2-40B4-BE49-F238E27FC236}">
                <a16:creationId xmlns:a16="http://schemas.microsoft.com/office/drawing/2014/main" id="{89862A0D-2E50-44BD-871B-C553D5AD8A81}"/>
              </a:ext>
            </a:extLst>
          </p:cNvPr>
          <p:cNvSpPr txBox="1"/>
          <p:nvPr/>
        </p:nvSpPr>
        <p:spPr>
          <a:xfrm>
            <a:off x="154884" y="2892284"/>
            <a:ext cx="215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Infinite negative examples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316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08" grpId="0" animBg="1"/>
      <p:bldP spid="207" grpId="0" animBg="1"/>
      <p:bldP spid="113" grpId="0" animBg="1"/>
      <p:bldP spid="117" grpId="0" animBg="1"/>
      <p:bldP spid="121" grpId="0" animBg="1"/>
      <p:bldP spid="128" grpId="0" animBg="1"/>
      <p:bldP spid="3" grpId="0"/>
      <p:bldP spid="2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21027C-8334-4E55-9597-B186C797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Alterative way to understand </a:t>
            </a:r>
            <a:r>
              <a:rPr lang="en-US" altLang="zh-TW" sz="4400" dirty="0"/>
              <a:t>Wav2vec</a:t>
            </a:r>
            <a:r>
              <a:rPr lang="zh-TW" altLang="en-US" sz="4400" dirty="0"/>
              <a:t> </a:t>
            </a:r>
            <a:r>
              <a:rPr lang="en-US" altLang="zh-TW" sz="4400" dirty="0"/>
              <a:t>2.0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398D6D7-CA86-43EA-A65F-4EAEDFD8DAB5}"/>
              </a:ext>
            </a:extLst>
          </p:cNvPr>
          <p:cNvGrpSpPr/>
          <p:nvPr/>
        </p:nvGrpSpPr>
        <p:grpSpPr>
          <a:xfrm>
            <a:off x="6070360" y="1597664"/>
            <a:ext cx="6155560" cy="4707604"/>
            <a:chOff x="6070360" y="1597664"/>
            <a:chExt cx="6155560" cy="4707604"/>
          </a:xfrm>
        </p:grpSpPr>
        <p:sp>
          <p:nvSpPr>
            <p:cNvPr id="91" name="矩形: 圓角 90">
              <a:extLst>
                <a:ext uri="{FF2B5EF4-FFF2-40B4-BE49-F238E27FC236}">
                  <a16:creationId xmlns:a16="http://schemas.microsoft.com/office/drawing/2014/main" id="{48AABB2F-AAE0-47A4-BEC2-B33CFBCEC8B9}"/>
                </a:ext>
              </a:extLst>
            </p:cNvPr>
            <p:cNvSpPr/>
            <p:nvPr/>
          </p:nvSpPr>
          <p:spPr>
            <a:xfrm>
              <a:off x="6311237" y="2612039"/>
              <a:ext cx="5325451" cy="678477"/>
            </a:xfrm>
            <a:prstGeom prst="roundRect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n-US" altLang="zh-TW" sz="2800" noProof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Encoder </a:t>
              </a:r>
              <a:r>
                <a:rPr lang="en-US" altLang="zh-TW" sz="2800" dirty="0"/>
                <a:t>(BERT architecture)</a:t>
              </a:r>
              <a:endParaRPr lang="zh-TW" altLang="en-US" sz="2800" dirty="0"/>
            </a:p>
          </p:txBody>
        </p:sp>
        <p:grpSp>
          <p:nvGrpSpPr>
            <p:cNvPr id="102" name="群組 101">
              <a:extLst>
                <a:ext uri="{FF2B5EF4-FFF2-40B4-BE49-F238E27FC236}">
                  <a16:creationId xmlns:a16="http://schemas.microsoft.com/office/drawing/2014/main" id="{6002F348-619B-4AE2-BE79-A2249831E6F5}"/>
                </a:ext>
              </a:extLst>
            </p:cNvPr>
            <p:cNvGrpSpPr/>
            <p:nvPr/>
          </p:nvGrpSpPr>
          <p:grpSpPr>
            <a:xfrm>
              <a:off x="6286315" y="5690109"/>
              <a:ext cx="5939605" cy="615159"/>
              <a:chOff x="-511944" y="3377192"/>
              <a:chExt cx="3965607" cy="622870"/>
            </a:xfrm>
          </p:grpSpPr>
          <p:pic>
            <p:nvPicPr>
              <p:cNvPr id="103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D9A38DB7-6FE0-443B-831D-342C1D09C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DCFC6C6F-5636-468F-9AC2-CBD8209AF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9F5844CC-2FDE-49F6-BFBC-8A822C5B07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6" name="矩形: 圓角 3">
              <a:extLst>
                <a:ext uri="{FF2B5EF4-FFF2-40B4-BE49-F238E27FC236}">
                  <a16:creationId xmlns:a16="http://schemas.microsoft.com/office/drawing/2014/main" id="{C4D52D50-6B60-481C-8C0A-3DE58BBE6D8D}"/>
                </a:ext>
              </a:extLst>
            </p:cNvPr>
            <p:cNvSpPr/>
            <p:nvPr/>
          </p:nvSpPr>
          <p:spPr>
            <a:xfrm>
              <a:off x="6273138" y="4601139"/>
              <a:ext cx="5363550" cy="7297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n-US" altLang="zh-TW" sz="2800" dirty="0">
                  <a:solidFill>
                    <a:prstClr val="black"/>
                  </a:solidFill>
                </a:rPr>
                <a:t>Encoder</a:t>
              </a:r>
              <a:endParaRPr lang="zh-TW" altLang="en-US" sz="2800" dirty="0">
                <a:solidFill>
                  <a:prstClr val="black"/>
                </a:solidFill>
              </a:endParaRPr>
            </a:p>
          </p:txBody>
        </p:sp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042F7BFB-AEDF-4BBD-90FC-A9428C029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3147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7AA9C735-823B-401D-B73F-64F9C0E52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5489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單箭頭接點 131">
              <a:extLst>
                <a:ext uri="{FF2B5EF4-FFF2-40B4-BE49-F238E27FC236}">
                  <a16:creationId xmlns:a16="http://schemas.microsoft.com/office/drawing/2014/main" id="{A6301735-03C6-4DBF-A797-4581D1D0E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7831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單箭頭接點 132">
              <a:extLst>
                <a:ext uri="{FF2B5EF4-FFF2-40B4-BE49-F238E27FC236}">
                  <a16:creationId xmlns:a16="http://schemas.microsoft.com/office/drawing/2014/main" id="{101AFA00-0FB7-4BFC-8DF3-25EA43E80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0173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單箭頭接點 133">
              <a:extLst>
                <a:ext uri="{FF2B5EF4-FFF2-40B4-BE49-F238E27FC236}">
                  <a16:creationId xmlns:a16="http://schemas.microsoft.com/office/drawing/2014/main" id="{B90F7200-D58E-498D-8C4B-BFDD915A3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2515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橢圓 136">
              <a:extLst>
                <a:ext uri="{FF2B5EF4-FFF2-40B4-BE49-F238E27FC236}">
                  <a16:creationId xmlns:a16="http://schemas.microsoft.com/office/drawing/2014/main" id="{321668C9-FF29-422D-8D88-4E0073EF5370}"/>
                </a:ext>
              </a:extLst>
            </p:cNvPr>
            <p:cNvSpPr/>
            <p:nvPr/>
          </p:nvSpPr>
          <p:spPr>
            <a:xfrm>
              <a:off x="6536151" y="3874264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橢圓 137">
              <a:extLst>
                <a:ext uri="{FF2B5EF4-FFF2-40B4-BE49-F238E27FC236}">
                  <a16:creationId xmlns:a16="http://schemas.microsoft.com/office/drawing/2014/main" id="{968412E9-D3EC-4280-A562-0009B9AA11DD}"/>
                </a:ext>
              </a:extLst>
            </p:cNvPr>
            <p:cNvSpPr/>
            <p:nvPr/>
          </p:nvSpPr>
          <p:spPr>
            <a:xfrm>
              <a:off x="7698430" y="3869744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FDCAB6C2-B3DE-4CA2-A423-A9334B90F06C}"/>
                </a:ext>
              </a:extLst>
            </p:cNvPr>
            <p:cNvSpPr/>
            <p:nvPr/>
          </p:nvSpPr>
          <p:spPr>
            <a:xfrm>
              <a:off x="8824567" y="384909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BB6254D2-CE4C-46B3-9D8A-0980BEF55280}"/>
                </a:ext>
              </a:extLst>
            </p:cNvPr>
            <p:cNvSpPr/>
            <p:nvPr/>
          </p:nvSpPr>
          <p:spPr>
            <a:xfrm>
              <a:off x="9950704" y="3841803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橢圓 140">
              <a:extLst>
                <a:ext uri="{FF2B5EF4-FFF2-40B4-BE49-F238E27FC236}">
                  <a16:creationId xmlns:a16="http://schemas.microsoft.com/office/drawing/2014/main" id="{854D2FCB-E254-48FA-877F-E235676FFFDF}"/>
                </a:ext>
              </a:extLst>
            </p:cNvPr>
            <p:cNvSpPr/>
            <p:nvPr/>
          </p:nvSpPr>
          <p:spPr>
            <a:xfrm>
              <a:off x="11095427" y="3819613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文字方塊 142">
              <a:extLst>
                <a:ext uri="{FF2B5EF4-FFF2-40B4-BE49-F238E27FC236}">
                  <a16:creationId xmlns:a16="http://schemas.microsoft.com/office/drawing/2014/main" id="{7A0B5B00-42DF-4487-8F5F-4399980BB4CB}"/>
                </a:ext>
              </a:extLst>
            </p:cNvPr>
            <p:cNvSpPr txBox="1"/>
            <p:nvPr/>
          </p:nvSpPr>
          <p:spPr>
            <a:xfrm>
              <a:off x="8772202" y="3794971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44" name="文字方塊 143">
              <a:extLst>
                <a:ext uri="{FF2B5EF4-FFF2-40B4-BE49-F238E27FC236}">
                  <a16:creationId xmlns:a16="http://schemas.microsoft.com/office/drawing/2014/main" id="{BB9441F4-91F0-4EFB-B6C2-D7F33B06E807}"/>
                </a:ext>
              </a:extLst>
            </p:cNvPr>
            <p:cNvSpPr txBox="1"/>
            <p:nvPr/>
          </p:nvSpPr>
          <p:spPr>
            <a:xfrm>
              <a:off x="7668174" y="3820309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  <p:sp>
          <p:nvSpPr>
            <p:cNvPr id="145" name="文字方塊 144">
              <a:extLst>
                <a:ext uri="{FF2B5EF4-FFF2-40B4-BE49-F238E27FC236}">
                  <a16:creationId xmlns:a16="http://schemas.microsoft.com/office/drawing/2014/main" id="{B3757957-B8DA-421C-A46B-F569C16D9892}"/>
                </a:ext>
              </a:extLst>
            </p:cNvPr>
            <p:cNvSpPr txBox="1"/>
            <p:nvPr/>
          </p:nvSpPr>
          <p:spPr>
            <a:xfrm>
              <a:off x="9903121" y="3769148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  <p:sp>
          <p:nvSpPr>
            <p:cNvPr id="146" name="文字方塊 145">
              <a:extLst>
                <a:ext uri="{FF2B5EF4-FFF2-40B4-BE49-F238E27FC236}">
                  <a16:creationId xmlns:a16="http://schemas.microsoft.com/office/drawing/2014/main" id="{822BF2A6-2C43-4577-9D68-72A01F2B65A1}"/>
                </a:ext>
              </a:extLst>
            </p:cNvPr>
            <p:cNvSpPr txBox="1"/>
            <p:nvPr/>
          </p:nvSpPr>
          <p:spPr>
            <a:xfrm>
              <a:off x="10981412" y="3754883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11</a:t>
              </a:r>
              <a:endParaRPr lang="zh-TW" altLang="en-US" dirty="0"/>
            </a:p>
          </p:txBody>
        </p:sp>
        <p:sp>
          <p:nvSpPr>
            <p:cNvPr id="147" name="文字方塊 146">
              <a:extLst>
                <a:ext uri="{FF2B5EF4-FFF2-40B4-BE49-F238E27FC236}">
                  <a16:creationId xmlns:a16="http://schemas.microsoft.com/office/drawing/2014/main" id="{620B067C-8B00-4EED-9261-D116EED8FC24}"/>
                </a:ext>
              </a:extLst>
            </p:cNvPr>
            <p:cNvSpPr txBox="1"/>
            <p:nvPr/>
          </p:nvSpPr>
          <p:spPr>
            <a:xfrm>
              <a:off x="6394471" y="3818654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cxnSp>
          <p:nvCxnSpPr>
            <p:cNvPr id="152" name="直線單箭頭接點 151">
              <a:extLst>
                <a:ext uri="{FF2B5EF4-FFF2-40B4-BE49-F238E27FC236}">
                  <a16:creationId xmlns:a16="http://schemas.microsoft.com/office/drawing/2014/main" id="{582CA48A-69FA-4516-8245-C8A628C56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845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單箭頭接點 152">
              <a:extLst>
                <a:ext uri="{FF2B5EF4-FFF2-40B4-BE49-F238E27FC236}">
                  <a16:creationId xmlns:a16="http://schemas.microsoft.com/office/drawing/2014/main" id="{FCCB95D6-B80A-48B8-9071-36631FF0FF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856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單箭頭接點 153">
              <a:extLst>
                <a:ext uri="{FF2B5EF4-FFF2-40B4-BE49-F238E27FC236}">
                  <a16:creationId xmlns:a16="http://schemas.microsoft.com/office/drawing/2014/main" id="{050CC5D1-13BE-437F-A42C-56DE6FA61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6837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單箭頭接點 154">
              <a:extLst>
                <a:ext uri="{FF2B5EF4-FFF2-40B4-BE49-F238E27FC236}">
                  <a16:creationId xmlns:a16="http://schemas.microsoft.com/office/drawing/2014/main" id="{6E7D42AF-1A26-47B1-B9BA-BE4DDA20A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9848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6BE6B43A-F776-4A15-8336-D28CA4EE5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2859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群組 157">
              <a:extLst>
                <a:ext uri="{FF2B5EF4-FFF2-40B4-BE49-F238E27FC236}">
                  <a16:creationId xmlns:a16="http://schemas.microsoft.com/office/drawing/2014/main" id="{A6E9EA35-A2FA-4C83-B0C0-257D665A00C0}"/>
                </a:ext>
              </a:extLst>
            </p:cNvPr>
            <p:cNvGrpSpPr/>
            <p:nvPr/>
          </p:nvGrpSpPr>
          <p:grpSpPr>
            <a:xfrm>
              <a:off x="6070360" y="3315892"/>
              <a:ext cx="604012" cy="1266481"/>
              <a:chOff x="4840005" y="3330436"/>
              <a:chExt cx="604012" cy="1266481"/>
            </a:xfrm>
          </p:grpSpPr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DF01EBB3-941E-4CBB-AFC5-EABB3F384E34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60" name="直線單箭頭接點 159">
                <a:extLst>
                  <a:ext uri="{FF2B5EF4-FFF2-40B4-BE49-F238E27FC236}">
                    <a16:creationId xmlns:a16="http://schemas.microsoft.com/office/drawing/2014/main" id="{DE133AF0-0FFE-468E-A1EE-0C9761584D35}"/>
                  </a:ext>
                </a:extLst>
              </p:cNvPr>
              <p:cNvCxnSpPr>
                <a:cxnSpLocks/>
                <a:endCxn id="159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單箭頭接點 160">
                <a:extLst>
                  <a:ext uri="{FF2B5EF4-FFF2-40B4-BE49-F238E27FC236}">
                    <a16:creationId xmlns:a16="http://schemas.microsoft.com/office/drawing/2014/main" id="{0A7F8740-6BD9-4135-AA37-C294B4EF4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群組 161">
              <a:extLst>
                <a:ext uri="{FF2B5EF4-FFF2-40B4-BE49-F238E27FC236}">
                  <a16:creationId xmlns:a16="http://schemas.microsoft.com/office/drawing/2014/main" id="{B8D43BC5-99D9-4769-80B6-B097F7CF7E1F}"/>
                </a:ext>
              </a:extLst>
            </p:cNvPr>
            <p:cNvGrpSpPr/>
            <p:nvPr/>
          </p:nvGrpSpPr>
          <p:grpSpPr>
            <a:xfrm>
              <a:off x="7212595" y="3316086"/>
              <a:ext cx="604012" cy="1266481"/>
              <a:chOff x="4840005" y="3330436"/>
              <a:chExt cx="604012" cy="1266481"/>
            </a:xfrm>
          </p:grpSpPr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18C9E3C1-8A09-4B65-A094-13D6DB582507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64" name="直線單箭頭接點 163">
                <a:extLst>
                  <a:ext uri="{FF2B5EF4-FFF2-40B4-BE49-F238E27FC236}">
                    <a16:creationId xmlns:a16="http://schemas.microsoft.com/office/drawing/2014/main" id="{355C3EDB-4434-4D89-BE18-DC60B254D950}"/>
                  </a:ext>
                </a:extLst>
              </p:cNvPr>
              <p:cNvCxnSpPr>
                <a:cxnSpLocks/>
                <a:endCxn id="163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單箭頭接點 164">
                <a:extLst>
                  <a:ext uri="{FF2B5EF4-FFF2-40B4-BE49-F238E27FC236}">
                    <a16:creationId xmlns:a16="http://schemas.microsoft.com/office/drawing/2014/main" id="{2B3B3B04-905C-47D1-88B9-7E8745C06D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70CFFA82-50DC-45C5-940D-30AD56A980AC}"/>
                </a:ext>
              </a:extLst>
            </p:cNvPr>
            <p:cNvSpPr/>
            <p:nvPr/>
          </p:nvSpPr>
          <p:spPr>
            <a:xfrm rot="5400000">
              <a:off x="8167196" y="3899530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67" name="直線單箭頭接點 166">
              <a:extLst>
                <a:ext uri="{FF2B5EF4-FFF2-40B4-BE49-F238E27FC236}">
                  <a16:creationId xmlns:a16="http://schemas.microsoft.com/office/drawing/2014/main" id="{30F3DC68-EB38-4959-9110-CCD6A3041552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H="1" flipV="1">
              <a:off x="8437196" y="4267135"/>
              <a:ext cx="506407" cy="332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單箭頭接點 167">
              <a:extLst>
                <a:ext uri="{FF2B5EF4-FFF2-40B4-BE49-F238E27FC236}">
                  <a16:creationId xmlns:a16="http://schemas.microsoft.com/office/drawing/2014/main" id="{27F4A362-F63C-4CD5-8712-1DF3AADAF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4952" y="3333043"/>
              <a:ext cx="432816" cy="389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群組 168">
              <a:extLst>
                <a:ext uri="{FF2B5EF4-FFF2-40B4-BE49-F238E27FC236}">
                  <a16:creationId xmlns:a16="http://schemas.microsoft.com/office/drawing/2014/main" id="{60FB15FB-8E8D-4E49-87E0-BD185D44DD8E}"/>
                </a:ext>
              </a:extLst>
            </p:cNvPr>
            <p:cNvGrpSpPr/>
            <p:nvPr/>
          </p:nvGrpSpPr>
          <p:grpSpPr>
            <a:xfrm>
              <a:off x="9466587" y="3319667"/>
              <a:ext cx="604012" cy="1266481"/>
              <a:chOff x="4840005" y="3330436"/>
              <a:chExt cx="604012" cy="1266481"/>
            </a:xfrm>
          </p:grpSpPr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7B058047-D338-41DA-BF4E-0820205A5EBF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71" name="直線單箭頭接點 170">
                <a:extLst>
                  <a:ext uri="{FF2B5EF4-FFF2-40B4-BE49-F238E27FC236}">
                    <a16:creationId xmlns:a16="http://schemas.microsoft.com/office/drawing/2014/main" id="{A9239119-D9DF-4C68-9045-6D13CB912CDB}"/>
                  </a:ext>
                </a:extLst>
              </p:cNvPr>
              <p:cNvCxnSpPr>
                <a:cxnSpLocks/>
                <a:endCxn id="170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單箭頭接點 171">
                <a:extLst>
                  <a:ext uri="{FF2B5EF4-FFF2-40B4-BE49-F238E27FC236}">
                    <a16:creationId xmlns:a16="http://schemas.microsoft.com/office/drawing/2014/main" id="{CF098D22-7FD1-4716-92BB-B646454A82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群組 172">
              <a:extLst>
                <a:ext uri="{FF2B5EF4-FFF2-40B4-BE49-F238E27FC236}">
                  <a16:creationId xmlns:a16="http://schemas.microsoft.com/office/drawing/2014/main" id="{F4667D8E-2697-452D-B2B0-C81468883C51}"/>
                </a:ext>
              </a:extLst>
            </p:cNvPr>
            <p:cNvGrpSpPr/>
            <p:nvPr/>
          </p:nvGrpSpPr>
          <p:grpSpPr>
            <a:xfrm>
              <a:off x="10605816" y="3341683"/>
              <a:ext cx="604012" cy="1266481"/>
              <a:chOff x="4840005" y="3330436"/>
              <a:chExt cx="604012" cy="1266481"/>
            </a:xfrm>
          </p:grpSpPr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74A4ACC8-08E0-4BCF-9F84-3DFF8D0971F9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75" name="直線單箭頭接點 174">
                <a:extLst>
                  <a:ext uri="{FF2B5EF4-FFF2-40B4-BE49-F238E27FC236}">
                    <a16:creationId xmlns:a16="http://schemas.microsoft.com/office/drawing/2014/main" id="{68A360AB-97E7-49DA-B1AC-D458796E25F1}"/>
                  </a:ext>
                </a:extLst>
              </p:cNvPr>
              <p:cNvCxnSpPr>
                <a:cxnSpLocks/>
                <a:endCxn id="174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單箭頭接點 175">
                <a:extLst>
                  <a:ext uri="{FF2B5EF4-FFF2-40B4-BE49-F238E27FC236}">
                    <a16:creationId xmlns:a16="http://schemas.microsoft.com/office/drawing/2014/main" id="{6583376E-D023-412C-93BE-A61A1D52BC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1" name="直線單箭頭接點 180">
              <a:extLst>
                <a:ext uri="{FF2B5EF4-FFF2-40B4-BE49-F238E27FC236}">
                  <a16:creationId xmlns:a16="http://schemas.microsoft.com/office/drawing/2014/main" id="{978ADD1F-6677-4766-882D-062D7311B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3573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單箭頭接點 181">
              <a:extLst>
                <a:ext uri="{FF2B5EF4-FFF2-40B4-BE49-F238E27FC236}">
                  <a16:creationId xmlns:a16="http://schemas.microsoft.com/office/drawing/2014/main" id="{367792AF-B184-4DF6-8D4D-3BF91BD61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5915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單箭頭接點 182">
              <a:extLst>
                <a:ext uri="{FF2B5EF4-FFF2-40B4-BE49-F238E27FC236}">
                  <a16:creationId xmlns:a16="http://schemas.microsoft.com/office/drawing/2014/main" id="{251CB2EF-E449-4A15-9C1A-B1078F302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7307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單箭頭接點 183">
              <a:extLst>
                <a:ext uri="{FF2B5EF4-FFF2-40B4-BE49-F238E27FC236}">
                  <a16:creationId xmlns:a16="http://schemas.microsoft.com/office/drawing/2014/main" id="{C9F2CA50-2D09-42FE-A228-CF19E0B51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0599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單箭頭接點 184">
              <a:extLst>
                <a:ext uri="{FF2B5EF4-FFF2-40B4-BE49-F238E27FC236}">
                  <a16:creationId xmlns:a16="http://schemas.microsoft.com/office/drawing/2014/main" id="{FD860DD3-3D04-4451-9061-779739E23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2941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28AA1B47-E5FC-4915-AE73-D8D835A60D94}"/>
                </a:ext>
              </a:extLst>
            </p:cNvPr>
            <p:cNvSpPr/>
            <p:nvPr/>
          </p:nvSpPr>
          <p:spPr>
            <a:xfrm rot="5400000">
              <a:off x="6403572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291D2E31-C3EB-44E7-A8AB-E2FFA3BFCA48}"/>
                </a:ext>
              </a:extLst>
            </p:cNvPr>
            <p:cNvSpPr/>
            <p:nvPr/>
          </p:nvSpPr>
          <p:spPr>
            <a:xfrm rot="5400000">
              <a:off x="7535914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457EAA82-846C-46C1-A8D0-259FCF8FE82F}"/>
                </a:ext>
              </a:extLst>
            </p:cNvPr>
            <p:cNvSpPr/>
            <p:nvPr/>
          </p:nvSpPr>
          <p:spPr>
            <a:xfrm rot="5400000">
              <a:off x="8668256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60B71466-3C22-4370-8E81-083EBB7023B5}"/>
                </a:ext>
              </a:extLst>
            </p:cNvPr>
            <p:cNvSpPr/>
            <p:nvPr/>
          </p:nvSpPr>
          <p:spPr>
            <a:xfrm rot="5400000">
              <a:off x="9800598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CACE9E46-1223-4306-AC50-BED860AFFCAC}"/>
                </a:ext>
              </a:extLst>
            </p:cNvPr>
            <p:cNvSpPr/>
            <p:nvPr/>
          </p:nvSpPr>
          <p:spPr>
            <a:xfrm rot="5400000">
              <a:off x="10932940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3" name="直線單箭頭接點 192">
              <a:extLst>
                <a:ext uri="{FF2B5EF4-FFF2-40B4-BE49-F238E27FC236}">
                  <a16:creationId xmlns:a16="http://schemas.microsoft.com/office/drawing/2014/main" id="{7AAEBCC0-B535-405F-BA44-6EDE86CE6A6E}"/>
                </a:ext>
              </a:extLst>
            </p:cNvPr>
            <p:cNvCxnSpPr>
              <a:cxnSpLocks/>
            </p:cNvCxnSpPr>
            <p:nvPr/>
          </p:nvCxnSpPr>
          <p:spPr>
            <a:xfrm>
              <a:off x="9338679" y="1886532"/>
              <a:ext cx="0" cy="2101068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單箭頭接點 193">
              <a:extLst>
                <a:ext uri="{FF2B5EF4-FFF2-40B4-BE49-F238E27FC236}">
                  <a16:creationId xmlns:a16="http://schemas.microsoft.com/office/drawing/2014/main" id="{6586586B-91FD-4899-8E4F-044E190AE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0537" y="1886532"/>
              <a:ext cx="34814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單箭頭接點 194">
              <a:extLst>
                <a:ext uri="{FF2B5EF4-FFF2-40B4-BE49-F238E27FC236}">
                  <a16:creationId xmlns:a16="http://schemas.microsoft.com/office/drawing/2014/main" id="{653253A3-D1AA-4CB1-8219-FAA47857F0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3849" y="3980872"/>
              <a:ext cx="21483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單箭頭接點 195">
              <a:extLst>
                <a:ext uri="{FF2B5EF4-FFF2-40B4-BE49-F238E27FC236}">
                  <a16:creationId xmlns:a16="http://schemas.microsoft.com/office/drawing/2014/main" id="{5EC8B2DF-F448-4747-9F3C-AFA641850F17}"/>
                </a:ext>
              </a:extLst>
            </p:cNvPr>
            <p:cNvCxnSpPr>
              <a:cxnSpLocks/>
              <a:endCxn id="189" idx="2"/>
            </p:cNvCxnSpPr>
            <p:nvPr/>
          </p:nvCxnSpPr>
          <p:spPr>
            <a:xfrm flipV="1">
              <a:off x="8006196" y="1867664"/>
              <a:ext cx="834456" cy="216100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單箭頭接點 196">
              <a:extLst>
                <a:ext uri="{FF2B5EF4-FFF2-40B4-BE49-F238E27FC236}">
                  <a16:creationId xmlns:a16="http://schemas.microsoft.com/office/drawing/2014/main" id="{C845B6A8-E311-4FAA-9D96-F4B845EC9945}"/>
                </a:ext>
              </a:extLst>
            </p:cNvPr>
            <p:cNvCxnSpPr>
              <a:cxnSpLocks/>
              <a:stCxn id="145" idx="1"/>
              <a:endCxn id="189" idx="0"/>
            </p:cNvCxnSpPr>
            <p:nvPr/>
          </p:nvCxnSpPr>
          <p:spPr>
            <a:xfrm flipH="1" flipV="1">
              <a:off x="9035861" y="1867664"/>
              <a:ext cx="867260" cy="208615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A9315D32-EC26-47DB-9316-FA6F7E98DB34}"/>
                </a:ext>
              </a:extLst>
            </p:cNvPr>
            <p:cNvSpPr/>
            <p:nvPr/>
          </p:nvSpPr>
          <p:spPr>
            <a:xfrm>
              <a:off x="8245095" y="3722488"/>
              <a:ext cx="299130" cy="6335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9" name="矩形: 圓角 198">
            <a:extLst>
              <a:ext uri="{FF2B5EF4-FFF2-40B4-BE49-F238E27FC236}">
                <a16:creationId xmlns:a16="http://schemas.microsoft.com/office/drawing/2014/main" id="{1D868DF9-E113-42F8-B0FA-9AB429310D30}"/>
              </a:ext>
            </a:extLst>
          </p:cNvPr>
          <p:cNvSpPr/>
          <p:nvPr/>
        </p:nvSpPr>
        <p:spPr>
          <a:xfrm>
            <a:off x="1381333" y="4547716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0" name="直線單箭頭接點 199">
            <a:extLst>
              <a:ext uri="{FF2B5EF4-FFF2-40B4-BE49-F238E27FC236}">
                <a16:creationId xmlns:a16="http://schemas.microsoft.com/office/drawing/2014/main" id="{730CA801-DCCB-40C2-9637-F24B8DC2E359}"/>
              </a:ext>
            </a:extLst>
          </p:cNvPr>
          <p:cNvCxnSpPr>
            <a:cxnSpLocks/>
          </p:cNvCxnSpPr>
          <p:nvPr/>
        </p:nvCxnSpPr>
        <p:spPr>
          <a:xfrm flipV="1">
            <a:off x="1802255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單箭頭接點 200">
            <a:extLst>
              <a:ext uri="{FF2B5EF4-FFF2-40B4-BE49-F238E27FC236}">
                <a16:creationId xmlns:a16="http://schemas.microsoft.com/office/drawing/2014/main" id="{C76C61A4-CA2C-4AB4-8B95-88EA068146AD}"/>
              </a:ext>
            </a:extLst>
          </p:cNvPr>
          <p:cNvCxnSpPr>
            <a:cxnSpLocks/>
          </p:cNvCxnSpPr>
          <p:nvPr/>
        </p:nvCxnSpPr>
        <p:spPr>
          <a:xfrm flipV="1">
            <a:off x="2856472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單箭頭接點 201">
            <a:extLst>
              <a:ext uri="{FF2B5EF4-FFF2-40B4-BE49-F238E27FC236}">
                <a16:creationId xmlns:a16="http://schemas.microsoft.com/office/drawing/2014/main" id="{6B249905-9703-4C56-8CF8-93C4DDA0DADC}"/>
              </a:ext>
            </a:extLst>
          </p:cNvPr>
          <p:cNvCxnSpPr>
            <a:cxnSpLocks/>
          </p:cNvCxnSpPr>
          <p:nvPr/>
        </p:nvCxnSpPr>
        <p:spPr>
          <a:xfrm flipV="1">
            <a:off x="3877057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68520EB8-1E92-400A-AE27-6DB4CA9F1D66}"/>
              </a:ext>
            </a:extLst>
          </p:cNvPr>
          <p:cNvCxnSpPr>
            <a:cxnSpLocks/>
          </p:cNvCxnSpPr>
          <p:nvPr/>
        </p:nvCxnSpPr>
        <p:spPr>
          <a:xfrm flipV="1">
            <a:off x="4931273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單箭頭接點 203">
            <a:extLst>
              <a:ext uri="{FF2B5EF4-FFF2-40B4-BE49-F238E27FC236}">
                <a16:creationId xmlns:a16="http://schemas.microsoft.com/office/drawing/2014/main" id="{435B5123-C590-4367-A583-CB3045E75000}"/>
              </a:ext>
            </a:extLst>
          </p:cNvPr>
          <p:cNvCxnSpPr>
            <a:cxnSpLocks/>
          </p:cNvCxnSpPr>
          <p:nvPr/>
        </p:nvCxnSpPr>
        <p:spPr>
          <a:xfrm flipV="1">
            <a:off x="1787334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單箭頭接點 204">
            <a:extLst>
              <a:ext uri="{FF2B5EF4-FFF2-40B4-BE49-F238E27FC236}">
                <a16:creationId xmlns:a16="http://schemas.microsoft.com/office/drawing/2014/main" id="{85C56605-215A-403C-AA36-24E21F737BB4}"/>
              </a:ext>
            </a:extLst>
          </p:cNvPr>
          <p:cNvCxnSpPr>
            <a:cxnSpLocks/>
          </p:cNvCxnSpPr>
          <p:nvPr/>
        </p:nvCxnSpPr>
        <p:spPr>
          <a:xfrm flipV="1">
            <a:off x="2856472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單箭頭接點 205">
            <a:extLst>
              <a:ext uri="{FF2B5EF4-FFF2-40B4-BE49-F238E27FC236}">
                <a16:creationId xmlns:a16="http://schemas.microsoft.com/office/drawing/2014/main" id="{72CC4835-70A8-4B44-9819-2F580DCCEFD8}"/>
              </a:ext>
            </a:extLst>
          </p:cNvPr>
          <p:cNvCxnSpPr>
            <a:cxnSpLocks/>
          </p:cNvCxnSpPr>
          <p:nvPr/>
        </p:nvCxnSpPr>
        <p:spPr>
          <a:xfrm flipV="1">
            <a:off x="3878864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單箭頭接點 206">
            <a:extLst>
              <a:ext uri="{FF2B5EF4-FFF2-40B4-BE49-F238E27FC236}">
                <a16:creationId xmlns:a16="http://schemas.microsoft.com/office/drawing/2014/main" id="{3A15F980-5D41-456A-B90B-0A8B55CEB6F0}"/>
              </a:ext>
            </a:extLst>
          </p:cNvPr>
          <p:cNvCxnSpPr>
            <a:cxnSpLocks/>
          </p:cNvCxnSpPr>
          <p:nvPr/>
        </p:nvCxnSpPr>
        <p:spPr>
          <a:xfrm flipV="1">
            <a:off x="4931273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矩形 207">
            <a:extLst>
              <a:ext uri="{FF2B5EF4-FFF2-40B4-BE49-F238E27FC236}">
                <a16:creationId xmlns:a16="http://schemas.microsoft.com/office/drawing/2014/main" id="{4B885EE1-909B-4E6D-8EF6-5E8C90E6D0DE}"/>
              </a:ext>
            </a:extLst>
          </p:cNvPr>
          <p:cNvSpPr/>
          <p:nvPr/>
        </p:nvSpPr>
        <p:spPr>
          <a:xfrm rot="5400000">
            <a:off x="1517333" y="3784125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3816561D-FF97-4EE9-B981-914F70D201F3}"/>
              </a:ext>
            </a:extLst>
          </p:cNvPr>
          <p:cNvSpPr/>
          <p:nvPr/>
        </p:nvSpPr>
        <p:spPr>
          <a:xfrm rot="5400000">
            <a:off x="2586471" y="3803471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92DAF523-FD97-4052-884F-BA9D2A29C72C}"/>
              </a:ext>
            </a:extLst>
          </p:cNvPr>
          <p:cNvSpPr/>
          <p:nvPr/>
        </p:nvSpPr>
        <p:spPr>
          <a:xfrm rot="5400000">
            <a:off x="3615166" y="3817859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524B2756-E430-45D6-AE33-32B09EECC611}"/>
              </a:ext>
            </a:extLst>
          </p:cNvPr>
          <p:cNvSpPr/>
          <p:nvPr/>
        </p:nvSpPr>
        <p:spPr>
          <a:xfrm rot="5400000">
            <a:off x="4653582" y="3817859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2" name="直線單箭頭接點 211">
            <a:extLst>
              <a:ext uri="{FF2B5EF4-FFF2-40B4-BE49-F238E27FC236}">
                <a16:creationId xmlns:a16="http://schemas.microsoft.com/office/drawing/2014/main" id="{A8FE509E-FCA8-4457-8B24-5782D80F05D2}"/>
              </a:ext>
            </a:extLst>
          </p:cNvPr>
          <p:cNvCxnSpPr>
            <a:cxnSpLocks/>
            <a:stCxn id="209" idx="1"/>
          </p:cNvCxnSpPr>
          <p:nvPr/>
        </p:nvCxnSpPr>
        <p:spPr>
          <a:xfrm flipH="1" flipV="1">
            <a:off x="2661261" y="3115738"/>
            <a:ext cx="195210" cy="51533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單箭頭接點 212">
            <a:extLst>
              <a:ext uri="{FF2B5EF4-FFF2-40B4-BE49-F238E27FC236}">
                <a16:creationId xmlns:a16="http://schemas.microsoft.com/office/drawing/2014/main" id="{7250ACCF-FA28-418A-A4D8-8FD31332A78D}"/>
              </a:ext>
            </a:extLst>
          </p:cNvPr>
          <p:cNvCxnSpPr>
            <a:cxnSpLocks/>
            <a:stCxn id="209" idx="1"/>
          </p:cNvCxnSpPr>
          <p:nvPr/>
        </p:nvCxnSpPr>
        <p:spPr>
          <a:xfrm flipH="1" flipV="1">
            <a:off x="1422594" y="3128883"/>
            <a:ext cx="1433877" cy="50219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單箭頭接點 213">
            <a:extLst>
              <a:ext uri="{FF2B5EF4-FFF2-40B4-BE49-F238E27FC236}">
                <a16:creationId xmlns:a16="http://schemas.microsoft.com/office/drawing/2014/main" id="{EB3FC206-DC6C-4F0D-917D-C67C1C3343F5}"/>
              </a:ext>
            </a:extLst>
          </p:cNvPr>
          <p:cNvCxnSpPr>
            <a:cxnSpLocks/>
            <a:stCxn id="209" idx="1"/>
          </p:cNvCxnSpPr>
          <p:nvPr/>
        </p:nvCxnSpPr>
        <p:spPr>
          <a:xfrm flipV="1">
            <a:off x="2856471" y="3115738"/>
            <a:ext cx="1556102" cy="515338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矩形: 圓角 214">
            <a:extLst>
              <a:ext uri="{FF2B5EF4-FFF2-40B4-BE49-F238E27FC236}">
                <a16:creationId xmlns:a16="http://schemas.microsoft.com/office/drawing/2014/main" id="{ED9E35F5-6DB8-4A6A-A737-B2990291212F}"/>
              </a:ext>
            </a:extLst>
          </p:cNvPr>
          <p:cNvSpPr/>
          <p:nvPr/>
        </p:nvSpPr>
        <p:spPr>
          <a:xfrm>
            <a:off x="4102967" y="1966533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6" name="直線單箭頭接點 215">
            <a:extLst>
              <a:ext uri="{FF2B5EF4-FFF2-40B4-BE49-F238E27FC236}">
                <a16:creationId xmlns:a16="http://schemas.microsoft.com/office/drawing/2014/main" id="{C7A6A281-E515-4735-85A1-D75360D4A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08285" y="1656160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290094FB-8C2E-44AF-97D0-BFFE193DF1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08285" y="2476127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矩形: 圓角 217">
            <a:extLst>
              <a:ext uri="{FF2B5EF4-FFF2-40B4-BE49-F238E27FC236}">
                <a16:creationId xmlns:a16="http://schemas.microsoft.com/office/drawing/2014/main" id="{4989871F-0A97-4E58-A2BE-A4403AFC1552}"/>
              </a:ext>
            </a:extLst>
          </p:cNvPr>
          <p:cNvSpPr/>
          <p:nvPr/>
        </p:nvSpPr>
        <p:spPr>
          <a:xfrm>
            <a:off x="2368485" y="1921816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9" name="直線單箭頭接點 218">
            <a:extLst>
              <a:ext uri="{FF2B5EF4-FFF2-40B4-BE49-F238E27FC236}">
                <a16:creationId xmlns:a16="http://schemas.microsoft.com/office/drawing/2014/main" id="{D7A499FC-5653-4E45-BF33-03712D81178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3803" y="1611443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單箭頭接點 219">
            <a:extLst>
              <a:ext uri="{FF2B5EF4-FFF2-40B4-BE49-F238E27FC236}">
                <a16:creationId xmlns:a16="http://schemas.microsoft.com/office/drawing/2014/main" id="{969F05C3-5C02-42B7-9B77-03AD8117C2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3803" y="2431410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矩形: 圓角 220">
            <a:extLst>
              <a:ext uri="{FF2B5EF4-FFF2-40B4-BE49-F238E27FC236}">
                <a16:creationId xmlns:a16="http://schemas.microsoft.com/office/drawing/2014/main" id="{B99AAA82-D625-40FC-B909-6AAE4633D421}"/>
              </a:ext>
            </a:extLst>
          </p:cNvPr>
          <p:cNvSpPr/>
          <p:nvPr/>
        </p:nvSpPr>
        <p:spPr>
          <a:xfrm>
            <a:off x="1168123" y="1908037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2" name="直線單箭頭接點 221">
            <a:extLst>
              <a:ext uri="{FF2B5EF4-FFF2-40B4-BE49-F238E27FC236}">
                <a16:creationId xmlns:a16="http://schemas.microsoft.com/office/drawing/2014/main" id="{1A48397A-172E-4D71-B97B-CD687BF956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3441" y="1597664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4D35A408-7C8F-4A48-A85A-35927F1A5D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3441" y="2417631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群組 223">
            <a:extLst>
              <a:ext uri="{FF2B5EF4-FFF2-40B4-BE49-F238E27FC236}">
                <a16:creationId xmlns:a16="http://schemas.microsoft.com/office/drawing/2014/main" id="{A646A0B4-8047-4A10-A626-368554F197ED}"/>
              </a:ext>
            </a:extLst>
          </p:cNvPr>
          <p:cNvGrpSpPr/>
          <p:nvPr/>
        </p:nvGrpSpPr>
        <p:grpSpPr>
          <a:xfrm>
            <a:off x="1333766" y="5997689"/>
            <a:ext cx="4316554" cy="615159"/>
            <a:chOff x="-511944" y="3377192"/>
            <a:chExt cx="3965607" cy="622870"/>
          </a:xfrm>
        </p:grpSpPr>
        <p:pic>
          <p:nvPicPr>
            <p:cNvPr id="225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DD389306-7A09-4376-BF73-164A1EA9F2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A4C8F910-1FFE-41F5-96A7-507F41ABD4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6B85F7FC-1284-4174-B4E1-CA245EBB4C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8" name="圓角矩形 56">
            <a:extLst>
              <a:ext uri="{FF2B5EF4-FFF2-40B4-BE49-F238E27FC236}">
                <a16:creationId xmlns:a16="http://schemas.microsoft.com/office/drawing/2014/main" id="{858B0EE0-F519-4ADC-BA64-59355BF4F561}"/>
              </a:ext>
            </a:extLst>
          </p:cNvPr>
          <p:cNvSpPr/>
          <p:nvPr/>
        </p:nvSpPr>
        <p:spPr>
          <a:xfrm>
            <a:off x="2264669" y="6106899"/>
            <a:ext cx="1097280" cy="5059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9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E4273F35-877D-45B8-A7DB-58BF3B10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>
            <a:off x="3749388" y="1224606"/>
            <a:ext cx="1545367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A2ADCEB3-0863-45BE-BAA5-7E6540D9E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 flipV="1">
            <a:off x="746581" y="1269508"/>
            <a:ext cx="1208415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731C5201-830F-4E1F-8BC8-B3758E40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 flipV="1">
            <a:off x="2005311" y="1269508"/>
            <a:ext cx="1545367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2" name="群組 231">
            <a:extLst>
              <a:ext uri="{FF2B5EF4-FFF2-40B4-BE49-F238E27FC236}">
                <a16:creationId xmlns:a16="http://schemas.microsoft.com/office/drawing/2014/main" id="{55C2B37F-8C06-4052-B5FE-DA479DEF78DD}"/>
              </a:ext>
            </a:extLst>
          </p:cNvPr>
          <p:cNvGrpSpPr/>
          <p:nvPr/>
        </p:nvGrpSpPr>
        <p:grpSpPr>
          <a:xfrm>
            <a:off x="4140172" y="2733079"/>
            <a:ext cx="544799" cy="369332"/>
            <a:chOff x="5733783" y="3782398"/>
            <a:chExt cx="544799" cy="369332"/>
          </a:xfrm>
        </p:grpSpPr>
        <p:sp>
          <p:nvSpPr>
            <p:cNvPr id="233" name="橢圓 232">
              <a:extLst>
                <a:ext uri="{FF2B5EF4-FFF2-40B4-BE49-F238E27FC236}">
                  <a16:creationId xmlns:a16="http://schemas.microsoft.com/office/drawing/2014/main" id="{DA34CE91-25BD-4600-8480-EBC54F7793EC}"/>
                </a:ext>
              </a:extLst>
            </p:cNvPr>
            <p:cNvSpPr/>
            <p:nvPr/>
          </p:nvSpPr>
          <p:spPr>
            <a:xfrm>
              <a:off x="5862627" y="3833127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4" name="文字方塊 233">
              <a:extLst>
                <a:ext uri="{FF2B5EF4-FFF2-40B4-BE49-F238E27FC236}">
                  <a16:creationId xmlns:a16="http://schemas.microsoft.com/office/drawing/2014/main" id="{78197961-F07D-4223-8D58-44E9772AC9F9}"/>
                </a:ext>
              </a:extLst>
            </p:cNvPr>
            <p:cNvSpPr txBox="1"/>
            <p:nvPr/>
          </p:nvSpPr>
          <p:spPr>
            <a:xfrm>
              <a:off x="5733783" y="378239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  <p:grpSp>
        <p:nvGrpSpPr>
          <p:cNvPr id="235" name="群組 234">
            <a:extLst>
              <a:ext uri="{FF2B5EF4-FFF2-40B4-BE49-F238E27FC236}">
                <a16:creationId xmlns:a16="http://schemas.microsoft.com/office/drawing/2014/main" id="{1AF32045-A2AF-4B03-B00D-B4B67724A617}"/>
              </a:ext>
            </a:extLst>
          </p:cNvPr>
          <p:cNvGrpSpPr/>
          <p:nvPr/>
        </p:nvGrpSpPr>
        <p:grpSpPr>
          <a:xfrm>
            <a:off x="1201040" y="2659844"/>
            <a:ext cx="544799" cy="369332"/>
            <a:chOff x="5733783" y="3782398"/>
            <a:chExt cx="544799" cy="369332"/>
          </a:xfrm>
        </p:grpSpPr>
        <p:sp>
          <p:nvSpPr>
            <p:cNvPr id="236" name="橢圓 235">
              <a:extLst>
                <a:ext uri="{FF2B5EF4-FFF2-40B4-BE49-F238E27FC236}">
                  <a16:creationId xmlns:a16="http://schemas.microsoft.com/office/drawing/2014/main" id="{87F046EC-966E-4AD2-8DC5-A7B63FD3B4B1}"/>
                </a:ext>
              </a:extLst>
            </p:cNvPr>
            <p:cNvSpPr/>
            <p:nvPr/>
          </p:nvSpPr>
          <p:spPr>
            <a:xfrm>
              <a:off x="5862627" y="3833127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7" name="文字方塊 236">
              <a:extLst>
                <a:ext uri="{FF2B5EF4-FFF2-40B4-BE49-F238E27FC236}">
                  <a16:creationId xmlns:a16="http://schemas.microsoft.com/office/drawing/2014/main" id="{7081003B-7E14-438B-A17D-FC7EFB5CA4F4}"/>
                </a:ext>
              </a:extLst>
            </p:cNvPr>
            <p:cNvSpPr txBox="1"/>
            <p:nvPr/>
          </p:nvSpPr>
          <p:spPr>
            <a:xfrm>
              <a:off x="5733783" y="378239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</p:grpSp>
      <p:grpSp>
        <p:nvGrpSpPr>
          <p:cNvPr id="238" name="群組 237">
            <a:extLst>
              <a:ext uri="{FF2B5EF4-FFF2-40B4-BE49-F238E27FC236}">
                <a16:creationId xmlns:a16="http://schemas.microsoft.com/office/drawing/2014/main" id="{429C21EA-0182-49C3-ADFF-9BFA2885124D}"/>
              </a:ext>
            </a:extLst>
          </p:cNvPr>
          <p:cNvGrpSpPr/>
          <p:nvPr/>
        </p:nvGrpSpPr>
        <p:grpSpPr>
          <a:xfrm>
            <a:off x="2398325" y="2689434"/>
            <a:ext cx="544799" cy="369332"/>
            <a:chOff x="5733783" y="3782398"/>
            <a:chExt cx="544799" cy="369332"/>
          </a:xfrm>
        </p:grpSpPr>
        <p:sp>
          <p:nvSpPr>
            <p:cNvPr id="239" name="橢圓 238">
              <a:extLst>
                <a:ext uri="{FF2B5EF4-FFF2-40B4-BE49-F238E27FC236}">
                  <a16:creationId xmlns:a16="http://schemas.microsoft.com/office/drawing/2014/main" id="{F9F759B2-86A6-4DC3-9B8D-7BA5EAF01DFD}"/>
                </a:ext>
              </a:extLst>
            </p:cNvPr>
            <p:cNvSpPr/>
            <p:nvPr/>
          </p:nvSpPr>
          <p:spPr>
            <a:xfrm>
              <a:off x="5862627" y="3833127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0" name="文字方塊 239">
              <a:extLst>
                <a:ext uri="{FF2B5EF4-FFF2-40B4-BE49-F238E27FC236}">
                  <a16:creationId xmlns:a16="http://schemas.microsoft.com/office/drawing/2014/main" id="{BFF9AADA-E0B9-4174-9964-B7DCC59121EE}"/>
                </a:ext>
              </a:extLst>
            </p:cNvPr>
            <p:cNvSpPr txBox="1"/>
            <p:nvPr/>
          </p:nvSpPr>
          <p:spPr>
            <a:xfrm>
              <a:off x="5733783" y="378239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</p:grp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2567CD8-A508-440F-8152-1BFE125A19D7}"/>
              </a:ext>
            </a:extLst>
          </p:cNvPr>
          <p:cNvSpPr/>
          <p:nvPr/>
        </p:nvSpPr>
        <p:spPr>
          <a:xfrm>
            <a:off x="811209" y="1820276"/>
            <a:ext cx="4427805" cy="7491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矩形: 圓角 112">
            <a:extLst>
              <a:ext uri="{FF2B5EF4-FFF2-40B4-BE49-F238E27FC236}">
                <a16:creationId xmlns:a16="http://schemas.microsoft.com/office/drawing/2014/main" id="{3ED90F6D-A436-4740-AA97-99A2DA5ACB33}"/>
              </a:ext>
            </a:extLst>
          </p:cNvPr>
          <p:cNvSpPr/>
          <p:nvPr/>
        </p:nvSpPr>
        <p:spPr>
          <a:xfrm>
            <a:off x="6145721" y="4509546"/>
            <a:ext cx="5638238" cy="9041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92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106;p16">
            <a:extLst>
              <a:ext uri="{FF2B5EF4-FFF2-40B4-BE49-F238E27FC236}">
                <a16:creationId xmlns:a16="http://schemas.microsoft.com/office/drawing/2014/main" id="{5E9A4FC2-6601-4E95-9FD2-EF342672221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9300" y="5814238"/>
            <a:ext cx="5001697" cy="8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9590E94-5AAE-4CAC-8ACE-D458E27E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Self-supervised Learning for </a:t>
            </a:r>
            <a:r>
              <a:rPr lang="en-US" altLang="zh-TW" b="1" dirty="0"/>
              <a:t>Speech</a:t>
            </a:r>
            <a:endParaRPr lang="zh-TW" altLang="en-US" b="1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E890BDB-D065-4907-8E5C-F7A36269CF47}"/>
              </a:ext>
            </a:extLst>
          </p:cNvPr>
          <p:cNvSpPr/>
          <p:nvPr/>
        </p:nvSpPr>
        <p:spPr>
          <a:xfrm>
            <a:off x="5753101" y="4376298"/>
            <a:ext cx="5039798" cy="1171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Speech version of BERT?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A80C7E6-3431-4421-A7DB-C7A48A0AA2AB}"/>
              </a:ext>
            </a:extLst>
          </p:cNvPr>
          <p:cNvCxnSpPr>
            <a:cxnSpLocks/>
          </p:cNvCxnSpPr>
          <p:nvPr/>
        </p:nvCxnSpPr>
        <p:spPr>
          <a:xfrm flipV="1">
            <a:off x="7232848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9C48AEA-545F-49CB-B8DB-6CB8C83A7848}"/>
              </a:ext>
            </a:extLst>
          </p:cNvPr>
          <p:cNvCxnSpPr>
            <a:cxnSpLocks/>
          </p:cNvCxnSpPr>
          <p:nvPr/>
        </p:nvCxnSpPr>
        <p:spPr>
          <a:xfrm flipV="1">
            <a:off x="8301986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F9BDDCFC-5AD0-4069-B3C1-70FC818AF163}"/>
              </a:ext>
            </a:extLst>
          </p:cNvPr>
          <p:cNvCxnSpPr>
            <a:cxnSpLocks/>
          </p:cNvCxnSpPr>
          <p:nvPr/>
        </p:nvCxnSpPr>
        <p:spPr>
          <a:xfrm flipV="1">
            <a:off x="9324378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C1BBF0B-E5BD-470C-B65A-F6DBC4995FC6}"/>
              </a:ext>
            </a:extLst>
          </p:cNvPr>
          <p:cNvSpPr/>
          <p:nvPr/>
        </p:nvSpPr>
        <p:spPr>
          <a:xfrm rot="5400000">
            <a:off x="6962847" y="3612707"/>
            <a:ext cx="54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4E37AB-8705-447D-AB16-DBB750A7BC28}"/>
              </a:ext>
            </a:extLst>
          </p:cNvPr>
          <p:cNvSpPr/>
          <p:nvPr/>
        </p:nvSpPr>
        <p:spPr>
          <a:xfrm rot="5400000">
            <a:off x="8031985" y="3632053"/>
            <a:ext cx="54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4E74015-D1B4-4851-B67B-ED16552FEEC4}"/>
              </a:ext>
            </a:extLst>
          </p:cNvPr>
          <p:cNvSpPr/>
          <p:nvPr/>
        </p:nvSpPr>
        <p:spPr>
          <a:xfrm rot="5400000">
            <a:off x="9060680" y="3646441"/>
            <a:ext cx="54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FAB8E554-BDC3-41C1-A750-594E697DFBEE}"/>
              </a:ext>
            </a:extLst>
          </p:cNvPr>
          <p:cNvCxnSpPr>
            <a:cxnSpLocks/>
          </p:cNvCxnSpPr>
          <p:nvPr/>
        </p:nvCxnSpPr>
        <p:spPr>
          <a:xfrm flipV="1">
            <a:off x="10376787" y="4024782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3CCB4ECA-8EF9-4E97-B399-3711BCC0D6F9}"/>
              </a:ext>
            </a:extLst>
          </p:cNvPr>
          <p:cNvSpPr/>
          <p:nvPr/>
        </p:nvSpPr>
        <p:spPr>
          <a:xfrm rot="5400000">
            <a:off x="10099096" y="3646441"/>
            <a:ext cx="54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80B7EEC-2B11-4930-ABBC-F8F8F7C4FBCB}"/>
              </a:ext>
            </a:extLst>
          </p:cNvPr>
          <p:cNvCxnSpPr>
            <a:cxnSpLocks/>
          </p:cNvCxnSpPr>
          <p:nvPr/>
        </p:nvCxnSpPr>
        <p:spPr>
          <a:xfrm flipV="1">
            <a:off x="7247769" y="553822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E6ABC45-3C7F-4113-A9B0-04BA5313BDA3}"/>
              </a:ext>
            </a:extLst>
          </p:cNvPr>
          <p:cNvCxnSpPr>
            <a:cxnSpLocks/>
          </p:cNvCxnSpPr>
          <p:nvPr/>
        </p:nvCxnSpPr>
        <p:spPr>
          <a:xfrm flipV="1">
            <a:off x="8301986" y="553822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92015EA-0093-4EC6-9535-96599693B47F}"/>
              </a:ext>
            </a:extLst>
          </p:cNvPr>
          <p:cNvCxnSpPr>
            <a:cxnSpLocks/>
          </p:cNvCxnSpPr>
          <p:nvPr/>
        </p:nvCxnSpPr>
        <p:spPr>
          <a:xfrm flipV="1">
            <a:off x="9322571" y="553822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F3EE30B1-1E05-45EC-8A1D-25BC04FC3D7A}"/>
              </a:ext>
            </a:extLst>
          </p:cNvPr>
          <p:cNvCxnSpPr>
            <a:cxnSpLocks/>
          </p:cNvCxnSpPr>
          <p:nvPr/>
        </p:nvCxnSpPr>
        <p:spPr>
          <a:xfrm flipV="1">
            <a:off x="10376787" y="553822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9D382A2B-9BC3-4FD1-91D9-EE8837C6EC85}"/>
              </a:ext>
            </a:extLst>
          </p:cNvPr>
          <p:cNvCxnSpPr>
            <a:cxnSpLocks/>
          </p:cNvCxnSpPr>
          <p:nvPr/>
        </p:nvCxnSpPr>
        <p:spPr>
          <a:xfrm flipV="1">
            <a:off x="6221284" y="553822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0221BC2-4E83-427F-8C61-1DD698A7DC24}"/>
              </a:ext>
            </a:extLst>
          </p:cNvPr>
          <p:cNvCxnSpPr>
            <a:cxnSpLocks/>
          </p:cNvCxnSpPr>
          <p:nvPr/>
        </p:nvCxnSpPr>
        <p:spPr>
          <a:xfrm flipV="1">
            <a:off x="6202123" y="4006957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85EC20FE-0836-433B-9207-5BC0BB4FB8D9}"/>
              </a:ext>
            </a:extLst>
          </p:cNvPr>
          <p:cNvSpPr/>
          <p:nvPr/>
        </p:nvSpPr>
        <p:spPr>
          <a:xfrm rot="5400000">
            <a:off x="5924432" y="3628616"/>
            <a:ext cx="540000" cy="195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Google Shape;109;p16">
            <a:extLst>
              <a:ext uri="{FF2B5EF4-FFF2-40B4-BE49-F238E27FC236}">
                <a16:creationId xmlns:a16="http://schemas.microsoft.com/office/drawing/2014/main" id="{81D723BD-F975-4E67-B1E6-3FCCC5D12349}"/>
              </a:ext>
            </a:extLst>
          </p:cNvPr>
          <p:cNvSpPr/>
          <p:nvPr/>
        </p:nvSpPr>
        <p:spPr>
          <a:xfrm>
            <a:off x="5791200" y="2360676"/>
            <a:ext cx="5001697" cy="6652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Downstream Model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0D98FFC7-2D49-46B9-848E-A821B5152D2D}"/>
              </a:ext>
            </a:extLst>
          </p:cNvPr>
          <p:cNvCxnSpPr>
            <a:cxnSpLocks/>
          </p:cNvCxnSpPr>
          <p:nvPr/>
        </p:nvCxnSpPr>
        <p:spPr>
          <a:xfrm flipV="1">
            <a:off x="7232848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4D00E31-6244-45C9-89F0-E71F21B83D39}"/>
              </a:ext>
            </a:extLst>
          </p:cNvPr>
          <p:cNvCxnSpPr>
            <a:cxnSpLocks/>
          </p:cNvCxnSpPr>
          <p:nvPr/>
        </p:nvCxnSpPr>
        <p:spPr>
          <a:xfrm flipV="1">
            <a:off x="8301986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0E0F478-66CE-4EC8-8757-5826B48F76B8}"/>
              </a:ext>
            </a:extLst>
          </p:cNvPr>
          <p:cNvCxnSpPr>
            <a:cxnSpLocks/>
          </p:cNvCxnSpPr>
          <p:nvPr/>
        </p:nvCxnSpPr>
        <p:spPr>
          <a:xfrm flipV="1">
            <a:off x="9324378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54C5CED-EEE4-47A3-B1A8-D0963D079749}"/>
              </a:ext>
            </a:extLst>
          </p:cNvPr>
          <p:cNvCxnSpPr>
            <a:cxnSpLocks/>
          </p:cNvCxnSpPr>
          <p:nvPr/>
        </p:nvCxnSpPr>
        <p:spPr>
          <a:xfrm flipV="1">
            <a:off x="10376787" y="3077484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40B797D1-0D9B-441E-AB58-375E1376FE66}"/>
              </a:ext>
            </a:extLst>
          </p:cNvPr>
          <p:cNvCxnSpPr>
            <a:cxnSpLocks/>
          </p:cNvCxnSpPr>
          <p:nvPr/>
        </p:nvCxnSpPr>
        <p:spPr>
          <a:xfrm flipV="1">
            <a:off x="6202123" y="3059659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6754C779-2A09-4F53-B7AD-3E94956FCC9A}"/>
              </a:ext>
            </a:extLst>
          </p:cNvPr>
          <p:cNvCxnSpPr>
            <a:cxnSpLocks/>
          </p:cNvCxnSpPr>
          <p:nvPr/>
        </p:nvCxnSpPr>
        <p:spPr>
          <a:xfrm flipV="1">
            <a:off x="8301985" y="199011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771EA7F4-0D02-4433-8D0F-9B3A2F2EC872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437277" y="2669051"/>
            <a:ext cx="13539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EA8D0096-B8BC-47AB-9AC0-1A40266C7CCB}"/>
              </a:ext>
            </a:extLst>
          </p:cNvPr>
          <p:cNvCxnSpPr>
            <a:cxnSpLocks/>
          </p:cNvCxnSpPr>
          <p:nvPr/>
        </p:nvCxnSpPr>
        <p:spPr>
          <a:xfrm>
            <a:off x="4991098" y="4630752"/>
            <a:ext cx="72390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18BC6697-919A-4328-8625-C862C7883BEF}"/>
              </a:ext>
            </a:extLst>
          </p:cNvPr>
          <p:cNvCxnSpPr>
            <a:cxnSpLocks/>
          </p:cNvCxnSpPr>
          <p:nvPr/>
        </p:nvCxnSpPr>
        <p:spPr>
          <a:xfrm>
            <a:off x="5029200" y="2664656"/>
            <a:ext cx="0" cy="198346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4BF6C7E5-50CC-4D39-BA97-7800018EA5B8}"/>
              </a:ext>
            </a:extLst>
          </p:cNvPr>
          <p:cNvGrpSpPr/>
          <p:nvPr/>
        </p:nvGrpSpPr>
        <p:grpSpPr>
          <a:xfrm>
            <a:off x="892051" y="4225124"/>
            <a:ext cx="4822948" cy="1665022"/>
            <a:chOff x="892051" y="4225124"/>
            <a:chExt cx="4822948" cy="1665022"/>
          </a:xfrm>
        </p:grpSpPr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33DCBA3C-7AB4-42B0-8C7A-E9495F2B790F}"/>
                </a:ext>
              </a:extLst>
            </p:cNvPr>
            <p:cNvCxnSpPr>
              <a:cxnSpLocks/>
            </p:cNvCxnSpPr>
            <p:nvPr/>
          </p:nvCxnSpPr>
          <p:spPr>
            <a:xfrm>
              <a:off x="4456327" y="5069351"/>
              <a:ext cx="125867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0D951690-85AC-45ED-B508-55DEE37BD234}"/>
                </a:ext>
              </a:extLst>
            </p:cNvPr>
            <p:cNvSpPr txBox="1"/>
            <p:nvPr/>
          </p:nvSpPr>
          <p:spPr>
            <a:xfrm>
              <a:off x="1159859" y="5227121"/>
              <a:ext cx="2992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unlabeled speech data</a:t>
              </a:r>
              <a:endParaRPr lang="zh-TW" altLang="en-US" sz="2400" dirty="0"/>
            </a:p>
          </p:txBody>
        </p:sp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53565F98-125C-4AC1-9301-CA43519EEF53}"/>
                </a:ext>
              </a:extLst>
            </p:cNvPr>
            <p:cNvSpPr/>
            <p:nvPr/>
          </p:nvSpPr>
          <p:spPr>
            <a:xfrm>
              <a:off x="892051" y="4225124"/>
              <a:ext cx="3489448" cy="166502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8" name="Picture 5">
              <a:extLst>
                <a:ext uri="{FF2B5EF4-FFF2-40B4-BE49-F238E27FC236}">
                  <a16:creationId xmlns:a16="http://schemas.microsoft.com/office/drawing/2014/main" id="{0958BC16-39E8-402C-BC4B-108E1A8D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5888" y="4518583"/>
              <a:ext cx="1257108" cy="658083"/>
            </a:xfrm>
            <a:prstGeom prst="rect">
              <a:avLst/>
            </a:prstGeom>
          </p:spPr>
        </p:pic>
        <p:pic>
          <p:nvPicPr>
            <p:cNvPr id="59" name="Picture 5">
              <a:extLst>
                <a:ext uri="{FF2B5EF4-FFF2-40B4-BE49-F238E27FC236}">
                  <a16:creationId xmlns:a16="http://schemas.microsoft.com/office/drawing/2014/main" id="{D25725BA-4A87-4D94-9E40-C3CDB1FF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6052" y="4515912"/>
              <a:ext cx="1257109" cy="658083"/>
            </a:xfrm>
            <a:prstGeom prst="rect">
              <a:avLst/>
            </a:prstGeom>
          </p:spPr>
        </p:pic>
        <p:pic>
          <p:nvPicPr>
            <p:cNvPr id="61" name="Picture 5">
              <a:extLst>
                <a:ext uri="{FF2B5EF4-FFF2-40B4-BE49-F238E27FC236}">
                  <a16:creationId xmlns:a16="http://schemas.microsoft.com/office/drawing/2014/main" id="{0CFC771A-6AFC-49D2-A0C4-A01C27DBC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5682" y="4516532"/>
              <a:ext cx="1257109" cy="658083"/>
            </a:xfrm>
            <a:prstGeom prst="rect">
              <a:avLst/>
            </a:prstGeom>
          </p:spPr>
        </p:pic>
      </p:grp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1C0B1FD4-69EE-45A5-BA99-7489D2EDCE96}"/>
              </a:ext>
            </a:extLst>
          </p:cNvPr>
          <p:cNvSpPr txBox="1"/>
          <p:nvPr/>
        </p:nvSpPr>
        <p:spPr>
          <a:xfrm>
            <a:off x="6958960" y="1476917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“How are you?”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AD628AA-6FCB-4752-85A3-998C6A928E34}"/>
              </a:ext>
            </a:extLst>
          </p:cNvPr>
          <p:cNvGrpSpPr/>
          <p:nvPr/>
        </p:nvGrpSpPr>
        <p:grpSpPr>
          <a:xfrm>
            <a:off x="2034485" y="1673759"/>
            <a:ext cx="2302762" cy="1983469"/>
            <a:chOff x="2034485" y="1673759"/>
            <a:chExt cx="2302762" cy="1983469"/>
          </a:xfrm>
        </p:grpSpPr>
        <p:pic>
          <p:nvPicPr>
            <p:cNvPr id="45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3FF36048-DED3-4E06-8BA4-B46CC49DC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188" y="2712052"/>
              <a:ext cx="741358" cy="78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7066C9B9-1973-45E7-9894-C0055EB68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188" y="1790183"/>
              <a:ext cx="741358" cy="78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F8002FC8-2CE4-4F4B-A8AE-112A293E8F03}"/>
                </a:ext>
              </a:extLst>
            </p:cNvPr>
            <p:cNvSpPr/>
            <p:nvPr/>
          </p:nvSpPr>
          <p:spPr>
            <a:xfrm>
              <a:off x="2034485" y="1673759"/>
              <a:ext cx="2302762" cy="1983469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4" name="Picture 5">
              <a:extLst>
                <a:ext uri="{FF2B5EF4-FFF2-40B4-BE49-F238E27FC236}">
                  <a16:creationId xmlns:a16="http://schemas.microsoft.com/office/drawing/2014/main" id="{047A1113-C655-4A65-8332-4D17C4675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6522" y="1922076"/>
              <a:ext cx="1257109" cy="658083"/>
            </a:xfrm>
            <a:prstGeom prst="rect">
              <a:avLst/>
            </a:prstGeom>
          </p:spPr>
        </p:pic>
        <p:pic>
          <p:nvPicPr>
            <p:cNvPr id="65" name="Picture 5">
              <a:extLst>
                <a:ext uri="{FF2B5EF4-FFF2-40B4-BE49-F238E27FC236}">
                  <a16:creationId xmlns:a16="http://schemas.microsoft.com/office/drawing/2014/main" id="{646485D8-3C0F-475D-8121-42DF47F31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7764" y="2821080"/>
              <a:ext cx="1268577" cy="664086"/>
            </a:xfrm>
            <a:prstGeom prst="rect">
              <a:avLst/>
            </a:prstGeom>
          </p:spPr>
        </p:pic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90A3775-626F-40F5-BDBE-49C8E9CFABAA}"/>
              </a:ext>
            </a:extLst>
          </p:cNvPr>
          <p:cNvSpPr txBox="1"/>
          <p:nvPr/>
        </p:nvSpPr>
        <p:spPr>
          <a:xfrm>
            <a:off x="-23233" y="2172030"/>
            <a:ext cx="199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Speech </a:t>
            </a:r>
          </a:p>
          <a:p>
            <a:pPr algn="r"/>
            <a:r>
              <a:rPr lang="en-US" altLang="zh-TW" sz="2400" dirty="0"/>
              <a:t>Recognition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84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9" grpId="0" animBg="1"/>
      <p:bldP spid="37" grpId="0" animBg="1"/>
      <p:bldP spid="63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21027C-8334-4E55-9597-B186C797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Alterative way to understand </a:t>
            </a:r>
            <a:r>
              <a:rPr lang="en-US" altLang="zh-TW" sz="4400" dirty="0"/>
              <a:t>Wav2vec</a:t>
            </a:r>
            <a:r>
              <a:rPr lang="zh-TW" altLang="en-US" sz="4400" dirty="0"/>
              <a:t> </a:t>
            </a:r>
            <a:r>
              <a:rPr lang="en-US" altLang="zh-TW" sz="4400" dirty="0"/>
              <a:t>2.0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398D6D7-CA86-43EA-A65F-4EAEDFD8DAB5}"/>
              </a:ext>
            </a:extLst>
          </p:cNvPr>
          <p:cNvGrpSpPr/>
          <p:nvPr/>
        </p:nvGrpSpPr>
        <p:grpSpPr>
          <a:xfrm>
            <a:off x="6070360" y="1597664"/>
            <a:ext cx="6155560" cy="4707604"/>
            <a:chOff x="6070360" y="1597664"/>
            <a:chExt cx="6155560" cy="4707604"/>
          </a:xfrm>
        </p:grpSpPr>
        <p:sp>
          <p:nvSpPr>
            <p:cNvPr id="91" name="矩形: 圓角 90">
              <a:extLst>
                <a:ext uri="{FF2B5EF4-FFF2-40B4-BE49-F238E27FC236}">
                  <a16:creationId xmlns:a16="http://schemas.microsoft.com/office/drawing/2014/main" id="{48AABB2F-AAE0-47A4-BEC2-B33CFBCEC8B9}"/>
                </a:ext>
              </a:extLst>
            </p:cNvPr>
            <p:cNvSpPr/>
            <p:nvPr/>
          </p:nvSpPr>
          <p:spPr>
            <a:xfrm>
              <a:off x="6311237" y="2612039"/>
              <a:ext cx="5325451" cy="678477"/>
            </a:xfrm>
            <a:prstGeom prst="roundRect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n-US" altLang="zh-TW" sz="2800" noProof="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Encoder </a:t>
              </a:r>
              <a:r>
                <a:rPr lang="en-US" altLang="zh-TW" sz="2800" dirty="0"/>
                <a:t>(BERT architecture)</a:t>
              </a:r>
              <a:endParaRPr lang="zh-TW" altLang="en-US" sz="2800" dirty="0"/>
            </a:p>
          </p:txBody>
        </p:sp>
        <p:grpSp>
          <p:nvGrpSpPr>
            <p:cNvPr id="102" name="群組 101">
              <a:extLst>
                <a:ext uri="{FF2B5EF4-FFF2-40B4-BE49-F238E27FC236}">
                  <a16:creationId xmlns:a16="http://schemas.microsoft.com/office/drawing/2014/main" id="{6002F348-619B-4AE2-BE79-A2249831E6F5}"/>
                </a:ext>
              </a:extLst>
            </p:cNvPr>
            <p:cNvGrpSpPr/>
            <p:nvPr/>
          </p:nvGrpSpPr>
          <p:grpSpPr>
            <a:xfrm>
              <a:off x="6286315" y="5690109"/>
              <a:ext cx="5939605" cy="615159"/>
              <a:chOff x="-511944" y="3377192"/>
              <a:chExt cx="3965607" cy="622870"/>
            </a:xfrm>
          </p:grpSpPr>
          <p:pic>
            <p:nvPicPr>
              <p:cNvPr id="103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D9A38DB7-6FE0-443B-831D-342C1D09C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20" t="61947" r="34570" b="24860"/>
              <a:stretch/>
            </p:blipFill>
            <p:spPr bwMode="auto">
              <a:xfrm>
                <a:off x="1807745" y="3432793"/>
                <a:ext cx="1645918" cy="56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DCFC6C6F-5636-468F-9AC2-CBD8209AF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4" t="74586" r="38725" b="15733"/>
              <a:stretch/>
            </p:blipFill>
            <p:spPr bwMode="auto">
              <a:xfrm>
                <a:off x="-511944" y="3377192"/>
                <a:ext cx="1299411" cy="57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https://lh3.googleusercontent.com/ErsprmYcrgXkAxt8GddRWWqvLg_rDp2yFTkxcS8T0t7xlWULZHifO-__ODwkQYArchxRaJCYFk8bS2rkx2dUceEB0bnIfswMqnR3V2ZMms8Or9J82k2r23hQnYEACGdvbHQmIFKU220">
                <a:extLst>
                  <a:ext uri="{FF2B5EF4-FFF2-40B4-BE49-F238E27FC236}">
                    <a16:creationId xmlns:a16="http://schemas.microsoft.com/office/drawing/2014/main" id="{9F5844CC-2FDE-49F6-BFBC-8A822C5B07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3" t="84591" r="35072" b="1175"/>
              <a:stretch/>
            </p:blipFill>
            <p:spPr bwMode="auto">
              <a:xfrm>
                <a:off x="628650" y="3429000"/>
                <a:ext cx="1419725" cy="57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6" name="矩形: 圓角 3">
              <a:extLst>
                <a:ext uri="{FF2B5EF4-FFF2-40B4-BE49-F238E27FC236}">
                  <a16:creationId xmlns:a16="http://schemas.microsoft.com/office/drawing/2014/main" id="{C4D52D50-6B60-481C-8C0A-3DE58BBE6D8D}"/>
                </a:ext>
              </a:extLst>
            </p:cNvPr>
            <p:cNvSpPr/>
            <p:nvPr/>
          </p:nvSpPr>
          <p:spPr>
            <a:xfrm>
              <a:off x="6273138" y="4601139"/>
              <a:ext cx="5363550" cy="7297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n-US" altLang="zh-TW" sz="2800" dirty="0">
                  <a:solidFill>
                    <a:prstClr val="black"/>
                  </a:solidFill>
                </a:rPr>
                <a:t>Encoder</a:t>
              </a:r>
              <a:endParaRPr lang="zh-TW" altLang="en-US" sz="2800" dirty="0">
                <a:solidFill>
                  <a:prstClr val="black"/>
                </a:solidFill>
              </a:endParaRPr>
            </a:p>
          </p:txBody>
        </p:sp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042F7BFB-AEDF-4BBD-90FC-A9428C029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3147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7AA9C735-823B-401D-B73F-64F9C0E52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5489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單箭頭接點 131">
              <a:extLst>
                <a:ext uri="{FF2B5EF4-FFF2-40B4-BE49-F238E27FC236}">
                  <a16:creationId xmlns:a16="http://schemas.microsoft.com/office/drawing/2014/main" id="{A6301735-03C6-4DBF-A797-4581D1D0E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7831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單箭頭接點 132">
              <a:extLst>
                <a:ext uri="{FF2B5EF4-FFF2-40B4-BE49-F238E27FC236}">
                  <a16:creationId xmlns:a16="http://schemas.microsoft.com/office/drawing/2014/main" id="{101AFA00-0FB7-4BFC-8DF3-25EA43E80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0173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單箭頭接點 133">
              <a:extLst>
                <a:ext uri="{FF2B5EF4-FFF2-40B4-BE49-F238E27FC236}">
                  <a16:creationId xmlns:a16="http://schemas.microsoft.com/office/drawing/2014/main" id="{B90F7200-D58E-498D-8C4B-BFDD915A3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2515" y="4280179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橢圓 136">
              <a:extLst>
                <a:ext uri="{FF2B5EF4-FFF2-40B4-BE49-F238E27FC236}">
                  <a16:creationId xmlns:a16="http://schemas.microsoft.com/office/drawing/2014/main" id="{321668C9-FF29-422D-8D88-4E0073EF5370}"/>
                </a:ext>
              </a:extLst>
            </p:cNvPr>
            <p:cNvSpPr/>
            <p:nvPr/>
          </p:nvSpPr>
          <p:spPr>
            <a:xfrm>
              <a:off x="6536151" y="3874264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橢圓 137">
              <a:extLst>
                <a:ext uri="{FF2B5EF4-FFF2-40B4-BE49-F238E27FC236}">
                  <a16:creationId xmlns:a16="http://schemas.microsoft.com/office/drawing/2014/main" id="{968412E9-D3EC-4280-A562-0009B9AA11DD}"/>
                </a:ext>
              </a:extLst>
            </p:cNvPr>
            <p:cNvSpPr/>
            <p:nvPr/>
          </p:nvSpPr>
          <p:spPr>
            <a:xfrm>
              <a:off x="7698430" y="3869744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FDCAB6C2-B3DE-4CA2-A423-A9334B90F06C}"/>
                </a:ext>
              </a:extLst>
            </p:cNvPr>
            <p:cNvSpPr/>
            <p:nvPr/>
          </p:nvSpPr>
          <p:spPr>
            <a:xfrm>
              <a:off x="8824567" y="3849092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BB6254D2-CE4C-46B3-9D8A-0980BEF55280}"/>
                </a:ext>
              </a:extLst>
            </p:cNvPr>
            <p:cNvSpPr/>
            <p:nvPr/>
          </p:nvSpPr>
          <p:spPr>
            <a:xfrm>
              <a:off x="9950704" y="3841803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橢圓 140">
              <a:extLst>
                <a:ext uri="{FF2B5EF4-FFF2-40B4-BE49-F238E27FC236}">
                  <a16:creationId xmlns:a16="http://schemas.microsoft.com/office/drawing/2014/main" id="{854D2FCB-E254-48FA-877F-E235676FFFDF}"/>
                </a:ext>
              </a:extLst>
            </p:cNvPr>
            <p:cNvSpPr/>
            <p:nvPr/>
          </p:nvSpPr>
          <p:spPr>
            <a:xfrm>
              <a:off x="11095427" y="3819613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文字方塊 142">
              <a:extLst>
                <a:ext uri="{FF2B5EF4-FFF2-40B4-BE49-F238E27FC236}">
                  <a16:creationId xmlns:a16="http://schemas.microsoft.com/office/drawing/2014/main" id="{7A0B5B00-42DF-4487-8F5F-4399980BB4CB}"/>
                </a:ext>
              </a:extLst>
            </p:cNvPr>
            <p:cNvSpPr txBox="1"/>
            <p:nvPr/>
          </p:nvSpPr>
          <p:spPr>
            <a:xfrm>
              <a:off x="8772202" y="3794971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44" name="文字方塊 143">
              <a:extLst>
                <a:ext uri="{FF2B5EF4-FFF2-40B4-BE49-F238E27FC236}">
                  <a16:creationId xmlns:a16="http://schemas.microsoft.com/office/drawing/2014/main" id="{BB9441F4-91F0-4EFB-B6C2-D7F33B06E807}"/>
                </a:ext>
              </a:extLst>
            </p:cNvPr>
            <p:cNvSpPr txBox="1"/>
            <p:nvPr/>
          </p:nvSpPr>
          <p:spPr>
            <a:xfrm>
              <a:off x="7668174" y="3820309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  <p:sp>
          <p:nvSpPr>
            <p:cNvPr id="145" name="文字方塊 144">
              <a:extLst>
                <a:ext uri="{FF2B5EF4-FFF2-40B4-BE49-F238E27FC236}">
                  <a16:creationId xmlns:a16="http://schemas.microsoft.com/office/drawing/2014/main" id="{B3757957-B8DA-421C-A46B-F569C16D9892}"/>
                </a:ext>
              </a:extLst>
            </p:cNvPr>
            <p:cNvSpPr txBox="1"/>
            <p:nvPr/>
          </p:nvSpPr>
          <p:spPr>
            <a:xfrm>
              <a:off x="9903121" y="3769148"/>
              <a:ext cx="40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  <p:sp>
          <p:nvSpPr>
            <p:cNvPr id="146" name="文字方塊 145">
              <a:extLst>
                <a:ext uri="{FF2B5EF4-FFF2-40B4-BE49-F238E27FC236}">
                  <a16:creationId xmlns:a16="http://schemas.microsoft.com/office/drawing/2014/main" id="{822BF2A6-2C43-4577-9D68-72A01F2B65A1}"/>
                </a:ext>
              </a:extLst>
            </p:cNvPr>
            <p:cNvSpPr txBox="1"/>
            <p:nvPr/>
          </p:nvSpPr>
          <p:spPr>
            <a:xfrm>
              <a:off x="10981412" y="3754883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11</a:t>
              </a:r>
              <a:endParaRPr lang="zh-TW" altLang="en-US" dirty="0"/>
            </a:p>
          </p:txBody>
        </p:sp>
        <p:sp>
          <p:nvSpPr>
            <p:cNvPr id="147" name="文字方塊 146">
              <a:extLst>
                <a:ext uri="{FF2B5EF4-FFF2-40B4-BE49-F238E27FC236}">
                  <a16:creationId xmlns:a16="http://schemas.microsoft.com/office/drawing/2014/main" id="{620B067C-8B00-4EED-9261-D116EED8FC24}"/>
                </a:ext>
              </a:extLst>
            </p:cNvPr>
            <p:cNvSpPr txBox="1"/>
            <p:nvPr/>
          </p:nvSpPr>
          <p:spPr>
            <a:xfrm>
              <a:off x="6394471" y="3818654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cxnSp>
          <p:nvCxnSpPr>
            <p:cNvPr id="152" name="直線單箭頭接點 151">
              <a:extLst>
                <a:ext uri="{FF2B5EF4-FFF2-40B4-BE49-F238E27FC236}">
                  <a16:creationId xmlns:a16="http://schemas.microsoft.com/office/drawing/2014/main" id="{582CA48A-69FA-4516-8245-C8A628C56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845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單箭頭接點 152">
              <a:extLst>
                <a:ext uri="{FF2B5EF4-FFF2-40B4-BE49-F238E27FC236}">
                  <a16:creationId xmlns:a16="http://schemas.microsoft.com/office/drawing/2014/main" id="{FCCB95D6-B80A-48B8-9071-36631FF0FF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856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單箭頭接點 153">
              <a:extLst>
                <a:ext uri="{FF2B5EF4-FFF2-40B4-BE49-F238E27FC236}">
                  <a16:creationId xmlns:a16="http://schemas.microsoft.com/office/drawing/2014/main" id="{050CC5D1-13BE-437F-A42C-56DE6FA61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6837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單箭頭接點 154">
              <a:extLst>
                <a:ext uri="{FF2B5EF4-FFF2-40B4-BE49-F238E27FC236}">
                  <a16:creationId xmlns:a16="http://schemas.microsoft.com/office/drawing/2014/main" id="{6E7D42AF-1A26-47B1-B9BA-BE4DDA20A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9848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6BE6B43A-F776-4A15-8336-D28CA4EE5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2859" y="5385294"/>
              <a:ext cx="0" cy="46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群組 157">
              <a:extLst>
                <a:ext uri="{FF2B5EF4-FFF2-40B4-BE49-F238E27FC236}">
                  <a16:creationId xmlns:a16="http://schemas.microsoft.com/office/drawing/2014/main" id="{A6E9EA35-A2FA-4C83-B0C0-257D665A00C0}"/>
                </a:ext>
              </a:extLst>
            </p:cNvPr>
            <p:cNvGrpSpPr/>
            <p:nvPr/>
          </p:nvGrpSpPr>
          <p:grpSpPr>
            <a:xfrm>
              <a:off x="6070360" y="3315892"/>
              <a:ext cx="604012" cy="1266481"/>
              <a:chOff x="4840005" y="3330436"/>
              <a:chExt cx="604012" cy="1266481"/>
            </a:xfrm>
          </p:grpSpPr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DF01EBB3-941E-4CBB-AFC5-EABB3F384E34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60" name="直線單箭頭接點 159">
                <a:extLst>
                  <a:ext uri="{FF2B5EF4-FFF2-40B4-BE49-F238E27FC236}">
                    <a16:creationId xmlns:a16="http://schemas.microsoft.com/office/drawing/2014/main" id="{DE133AF0-0FFE-468E-A1EE-0C9761584D35}"/>
                  </a:ext>
                </a:extLst>
              </p:cNvPr>
              <p:cNvCxnSpPr>
                <a:cxnSpLocks/>
                <a:endCxn id="159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單箭頭接點 160">
                <a:extLst>
                  <a:ext uri="{FF2B5EF4-FFF2-40B4-BE49-F238E27FC236}">
                    <a16:creationId xmlns:a16="http://schemas.microsoft.com/office/drawing/2014/main" id="{0A7F8740-6BD9-4135-AA37-C294B4EF4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群組 161">
              <a:extLst>
                <a:ext uri="{FF2B5EF4-FFF2-40B4-BE49-F238E27FC236}">
                  <a16:creationId xmlns:a16="http://schemas.microsoft.com/office/drawing/2014/main" id="{B8D43BC5-99D9-4769-80B6-B097F7CF7E1F}"/>
                </a:ext>
              </a:extLst>
            </p:cNvPr>
            <p:cNvGrpSpPr/>
            <p:nvPr/>
          </p:nvGrpSpPr>
          <p:grpSpPr>
            <a:xfrm>
              <a:off x="7212595" y="3316086"/>
              <a:ext cx="604012" cy="1266481"/>
              <a:chOff x="4840005" y="3330436"/>
              <a:chExt cx="604012" cy="1266481"/>
            </a:xfrm>
          </p:grpSpPr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18C9E3C1-8A09-4B65-A094-13D6DB582507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64" name="直線單箭頭接點 163">
                <a:extLst>
                  <a:ext uri="{FF2B5EF4-FFF2-40B4-BE49-F238E27FC236}">
                    <a16:creationId xmlns:a16="http://schemas.microsoft.com/office/drawing/2014/main" id="{355C3EDB-4434-4D89-BE18-DC60B254D950}"/>
                  </a:ext>
                </a:extLst>
              </p:cNvPr>
              <p:cNvCxnSpPr>
                <a:cxnSpLocks/>
                <a:endCxn id="163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單箭頭接點 164">
                <a:extLst>
                  <a:ext uri="{FF2B5EF4-FFF2-40B4-BE49-F238E27FC236}">
                    <a16:creationId xmlns:a16="http://schemas.microsoft.com/office/drawing/2014/main" id="{2B3B3B04-905C-47D1-88B9-7E8745C06D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70CFFA82-50DC-45C5-940D-30AD56A980AC}"/>
                </a:ext>
              </a:extLst>
            </p:cNvPr>
            <p:cNvSpPr/>
            <p:nvPr/>
          </p:nvSpPr>
          <p:spPr>
            <a:xfrm rot="5400000">
              <a:off x="8167196" y="3899530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67" name="直線單箭頭接點 166">
              <a:extLst>
                <a:ext uri="{FF2B5EF4-FFF2-40B4-BE49-F238E27FC236}">
                  <a16:creationId xmlns:a16="http://schemas.microsoft.com/office/drawing/2014/main" id="{30F3DC68-EB38-4959-9110-CCD6A3041552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H="1" flipV="1">
              <a:off x="8437196" y="4267135"/>
              <a:ext cx="506407" cy="332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單箭頭接點 167">
              <a:extLst>
                <a:ext uri="{FF2B5EF4-FFF2-40B4-BE49-F238E27FC236}">
                  <a16:creationId xmlns:a16="http://schemas.microsoft.com/office/drawing/2014/main" id="{27F4A362-F63C-4CD5-8712-1DF3AADAF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4952" y="3333043"/>
              <a:ext cx="432816" cy="389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群組 168">
              <a:extLst>
                <a:ext uri="{FF2B5EF4-FFF2-40B4-BE49-F238E27FC236}">
                  <a16:creationId xmlns:a16="http://schemas.microsoft.com/office/drawing/2014/main" id="{60FB15FB-8E8D-4E49-87E0-BD185D44DD8E}"/>
                </a:ext>
              </a:extLst>
            </p:cNvPr>
            <p:cNvGrpSpPr/>
            <p:nvPr/>
          </p:nvGrpSpPr>
          <p:grpSpPr>
            <a:xfrm>
              <a:off x="9466587" y="3319667"/>
              <a:ext cx="604012" cy="1266481"/>
              <a:chOff x="4840005" y="3330436"/>
              <a:chExt cx="604012" cy="1266481"/>
            </a:xfrm>
          </p:grpSpPr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7B058047-D338-41DA-BF4E-0820205A5EBF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71" name="直線單箭頭接點 170">
                <a:extLst>
                  <a:ext uri="{FF2B5EF4-FFF2-40B4-BE49-F238E27FC236}">
                    <a16:creationId xmlns:a16="http://schemas.microsoft.com/office/drawing/2014/main" id="{A9239119-D9DF-4C68-9045-6D13CB912CDB}"/>
                  </a:ext>
                </a:extLst>
              </p:cNvPr>
              <p:cNvCxnSpPr>
                <a:cxnSpLocks/>
                <a:endCxn id="170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單箭頭接點 171">
                <a:extLst>
                  <a:ext uri="{FF2B5EF4-FFF2-40B4-BE49-F238E27FC236}">
                    <a16:creationId xmlns:a16="http://schemas.microsoft.com/office/drawing/2014/main" id="{CF098D22-7FD1-4716-92BB-B646454A82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群組 172">
              <a:extLst>
                <a:ext uri="{FF2B5EF4-FFF2-40B4-BE49-F238E27FC236}">
                  <a16:creationId xmlns:a16="http://schemas.microsoft.com/office/drawing/2014/main" id="{F4667D8E-2697-452D-B2B0-C81468883C51}"/>
                </a:ext>
              </a:extLst>
            </p:cNvPr>
            <p:cNvGrpSpPr/>
            <p:nvPr/>
          </p:nvGrpSpPr>
          <p:grpSpPr>
            <a:xfrm>
              <a:off x="10605816" y="3341683"/>
              <a:ext cx="604012" cy="1266481"/>
              <a:chOff x="4840005" y="3330436"/>
              <a:chExt cx="604012" cy="1266481"/>
            </a:xfrm>
          </p:grpSpPr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74A4ACC8-08E0-4BCF-9F84-3DFF8D0971F9}"/>
                  </a:ext>
                </a:extLst>
              </p:cNvPr>
              <p:cNvSpPr/>
              <p:nvPr/>
            </p:nvSpPr>
            <p:spPr>
              <a:xfrm rot="5400000">
                <a:off x="4667610" y="3896923"/>
                <a:ext cx="540000" cy="1952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75" name="直線單箭頭接點 174">
                <a:extLst>
                  <a:ext uri="{FF2B5EF4-FFF2-40B4-BE49-F238E27FC236}">
                    <a16:creationId xmlns:a16="http://schemas.microsoft.com/office/drawing/2014/main" id="{68A360AB-97E7-49DA-B1AC-D458796E25F1}"/>
                  </a:ext>
                </a:extLst>
              </p:cNvPr>
              <p:cNvCxnSpPr>
                <a:cxnSpLocks/>
                <a:endCxn id="174" idx="3"/>
              </p:cNvCxnSpPr>
              <p:nvPr/>
            </p:nvCxnSpPr>
            <p:spPr>
              <a:xfrm flipH="1" flipV="1">
                <a:off x="4937610" y="4264528"/>
                <a:ext cx="506407" cy="332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單箭頭接點 175">
                <a:extLst>
                  <a:ext uri="{FF2B5EF4-FFF2-40B4-BE49-F238E27FC236}">
                    <a16:creationId xmlns:a16="http://schemas.microsoft.com/office/drawing/2014/main" id="{6583376E-D023-412C-93BE-A61A1D52BC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366" y="3330436"/>
                <a:ext cx="432816" cy="389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1" name="直線單箭頭接點 180">
              <a:extLst>
                <a:ext uri="{FF2B5EF4-FFF2-40B4-BE49-F238E27FC236}">
                  <a16:creationId xmlns:a16="http://schemas.microsoft.com/office/drawing/2014/main" id="{978ADD1F-6677-4766-882D-062D7311B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3573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單箭頭接點 181">
              <a:extLst>
                <a:ext uri="{FF2B5EF4-FFF2-40B4-BE49-F238E27FC236}">
                  <a16:creationId xmlns:a16="http://schemas.microsoft.com/office/drawing/2014/main" id="{367792AF-B184-4DF6-8D4D-3BF91BD61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5915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單箭頭接點 182">
              <a:extLst>
                <a:ext uri="{FF2B5EF4-FFF2-40B4-BE49-F238E27FC236}">
                  <a16:creationId xmlns:a16="http://schemas.microsoft.com/office/drawing/2014/main" id="{251CB2EF-E449-4A15-9C1A-B1078F302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7307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單箭頭接點 183">
              <a:extLst>
                <a:ext uri="{FF2B5EF4-FFF2-40B4-BE49-F238E27FC236}">
                  <a16:creationId xmlns:a16="http://schemas.microsoft.com/office/drawing/2014/main" id="{C9F2CA50-2D09-42FE-A228-CF19E0B51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0599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單箭頭接點 184">
              <a:extLst>
                <a:ext uri="{FF2B5EF4-FFF2-40B4-BE49-F238E27FC236}">
                  <a16:creationId xmlns:a16="http://schemas.microsoft.com/office/drawing/2014/main" id="{FD860DD3-3D04-4451-9061-779739E23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2941" y="2231165"/>
              <a:ext cx="0" cy="351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28AA1B47-E5FC-4915-AE73-D8D835A60D94}"/>
                </a:ext>
              </a:extLst>
            </p:cNvPr>
            <p:cNvSpPr/>
            <p:nvPr/>
          </p:nvSpPr>
          <p:spPr>
            <a:xfrm rot="5400000">
              <a:off x="6403572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291D2E31-C3EB-44E7-A8AB-E2FFA3BFCA48}"/>
                </a:ext>
              </a:extLst>
            </p:cNvPr>
            <p:cNvSpPr/>
            <p:nvPr/>
          </p:nvSpPr>
          <p:spPr>
            <a:xfrm rot="5400000">
              <a:off x="7535914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457EAA82-846C-46C1-A8D0-259FCF8FE82F}"/>
                </a:ext>
              </a:extLst>
            </p:cNvPr>
            <p:cNvSpPr/>
            <p:nvPr/>
          </p:nvSpPr>
          <p:spPr>
            <a:xfrm rot="5400000">
              <a:off x="8668256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60B71466-3C22-4370-8E81-083EBB7023B5}"/>
                </a:ext>
              </a:extLst>
            </p:cNvPr>
            <p:cNvSpPr/>
            <p:nvPr/>
          </p:nvSpPr>
          <p:spPr>
            <a:xfrm rot="5400000">
              <a:off x="9800598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CACE9E46-1223-4306-AC50-BED860AFFCAC}"/>
                </a:ext>
              </a:extLst>
            </p:cNvPr>
            <p:cNvSpPr/>
            <p:nvPr/>
          </p:nvSpPr>
          <p:spPr>
            <a:xfrm rot="5400000">
              <a:off x="10932940" y="1770059"/>
              <a:ext cx="540000" cy="1952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3" name="直線單箭頭接點 192">
              <a:extLst>
                <a:ext uri="{FF2B5EF4-FFF2-40B4-BE49-F238E27FC236}">
                  <a16:creationId xmlns:a16="http://schemas.microsoft.com/office/drawing/2014/main" id="{7AAEBCC0-B535-405F-BA44-6EDE86CE6A6E}"/>
                </a:ext>
              </a:extLst>
            </p:cNvPr>
            <p:cNvCxnSpPr>
              <a:cxnSpLocks/>
            </p:cNvCxnSpPr>
            <p:nvPr/>
          </p:nvCxnSpPr>
          <p:spPr>
            <a:xfrm>
              <a:off x="9338679" y="1886532"/>
              <a:ext cx="0" cy="2101068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單箭頭接點 193">
              <a:extLst>
                <a:ext uri="{FF2B5EF4-FFF2-40B4-BE49-F238E27FC236}">
                  <a16:creationId xmlns:a16="http://schemas.microsoft.com/office/drawing/2014/main" id="{6586586B-91FD-4899-8E4F-044E190AE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0537" y="1886532"/>
              <a:ext cx="34814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單箭頭接點 194">
              <a:extLst>
                <a:ext uri="{FF2B5EF4-FFF2-40B4-BE49-F238E27FC236}">
                  <a16:creationId xmlns:a16="http://schemas.microsoft.com/office/drawing/2014/main" id="{653253A3-D1AA-4CB1-8219-FAA47857F0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3849" y="3980872"/>
              <a:ext cx="21483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單箭頭接點 195">
              <a:extLst>
                <a:ext uri="{FF2B5EF4-FFF2-40B4-BE49-F238E27FC236}">
                  <a16:creationId xmlns:a16="http://schemas.microsoft.com/office/drawing/2014/main" id="{5EC8B2DF-F448-4747-9F3C-AFA641850F17}"/>
                </a:ext>
              </a:extLst>
            </p:cNvPr>
            <p:cNvCxnSpPr>
              <a:cxnSpLocks/>
              <a:endCxn id="189" idx="2"/>
            </p:cNvCxnSpPr>
            <p:nvPr/>
          </p:nvCxnSpPr>
          <p:spPr>
            <a:xfrm flipV="1">
              <a:off x="8006196" y="1867664"/>
              <a:ext cx="834456" cy="216100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單箭頭接點 196">
              <a:extLst>
                <a:ext uri="{FF2B5EF4-FFF2-40B4-BE49-F238E27FC236}">
                  <a16:creationId xmlns:a16="http://schemas.microsoft.com/office/drawing/2014/main" id="{C845B6A8-E311-4FAA-9D96-F4B845EC9945}"/>
                </a:ext>
              </a:extLst>
            </p:cNvPr>
            <p:cNvCxnSpPr>
              <a:cxnSpLocks/>
              <a:stCxn id="145" idx="1"/>
              <a:endCxn id="189" idx="0"/>
            </p:cNvCxnSpPr>
            <p:nvPr/>
          </p:nvCxnSpPr>
          <p:spPr>
            <a:xfrm flipH="1" flipV="1">
              <a:off x="9035861" y="1867664"/>
              <a:ext cx="867260" cy="208615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A9315D32-EC26-47DB-9316-FA6F7E98DB34}"/>
                </a:ext>
              </a:extLst>
            </p:cNvPr>
            <p:cNvSpPr/>
            <p:nvPr/>
          </p:nvSpPr>
          <p:spPr>
            <a:xfrm>
              <a:off x="8245095" y="3722488"/>
              <a:ext cx="299130" cy="6335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9" name="矩形: 圓角 198">
            <a:extLst>
              <a:ext uri="{FF2B5EF4-FFF2-40B4-BE49-F238E27FC236}">
                <a16:creationId xmlns:a16="http://schemas.microsoft.com/office/drawing/2014/main" id="{1D868DF9-E113-42F8-B0FA-9AB429310D30}"/>
              </a:ext>
            </a:extLst>
          </p:cNvPr>
          <p:cNvSpPr/>
          <p:nvPr/>
        </p:nvSpPr>
        <p:spPr>
          <a:xfrm>
            <a:off x="1381333" y="4547716"/>
            <a:ext cx="3966052" cy="1171047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0" name="直線單箭頭接點 199">
            <a:extLst>
              <a:ext uri="{FF2B5EF4-FFF2-40B4-BE49-F238E27FC236}">
                <a16:creationId xmlns:a16="http://schemas.microsoft.com/office/drawing/2014/main" id="{730CA801-DCCB-40C2-9637-F24B8DC2E359}"/>
              </a:ext>
            </a:extLst>
          </p:cNvPr>
          <p:cNvCxnSpPr>
            <a:cxnSpLocks/>
          </p:cNvCxnSpPr>
          <p:nvPr/>
        </p:nvCxnSpPr>
        <p:spPr>
          <a:xfrm flipV="1">
            <a:off x="1802255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單箭頭接點 200">
            <a:extLst>
              <a:ext uri="{FF2B5EF4-FFF2-40B4-BE49-F238E27FC236}">
                <a16:creationId xmlns:a16="http://schemas.microsoft.com/office/drawing/2014/main" id="{C76C61A4-CA2C-4AB4-8B95-88EA068146AD}"/>
              </a:ext>
            </a:extLst>
          </p:cNvPr>
          <p:cNvCxnSpPr>
            <a:cxnSpLocks/>
          </p:cNvCxnSpPr>
          <p:nvPr/>
        </p:nvCxnSpPr>
        <p:spPr>
          <a:xfrm flipV="1">
            <a:off x="2856472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單箭頭接點 201">
            <a:extLst>
              <a:ext uri="{FF2B5EF4-FFF2-40B4-BE49-F238E27FC236}">
                <a16:creationId xmlns:a16="http://schemas.microsoft.com/office/drawing/2014/main" id="{6B249905-9703-4C56-8CF8-93C4DDA0DADC}"/>
              </a:ext>
            </a:extLst>
          </p:cNvPr>
          <p:cNvCxnSpPr>
            <a:cxnSpLocks/>
          </p:cNvCxnSpPr>
          <p:nvPr/>
        </p:nvCxnSpPr>
        <p:spPr>
          <a:xfrm flipV="1">
            <a:off x="3877057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68520EB8-1E92-400A-AE27-6DB4CA9F1D66}"/>
              </a:ext>
            </a:extLst>
          </p:cNvPr>
          <p:cNvCxnSpPr>
            <a:cxnSpLocks/>
          </p:cNvCxnSpPr>
          <p:nvPr/>
        </p:nvCxnSpPr>
        <p:spPr>
          <a:xfrm flipV="1">
            <a:off x="4931273" y="5747538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單箭頭接點 203">
            <a:extLst>
              <a:ext uri="{FF2B5EF4-FFF2-40B4-BE49-F238E27FC236}">
                <a16:creationId xmlns:a16="http://schemas.microsoft.com/office/drawing/2014/main" id="{435B5123-C590-4367-A583-CB3045E75000}"/>
              </a:ext>
            </a:extLst>
          </p:cNvPr>
          <p:cNvCxnSpPr>
            <a:cxnSpLocks/>
          </p:cNvCxnSpPr>
          <p:nvPr/>
        </p:nvCxnSpPr>
        <p:spPr>
          <a:xfrm flipV="1">
            <a:off x="1787334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單箭頭接點 204">
            <a:extLst>
              <a:ext uri="{FF2B5EF4-FFF2-40B4-BE49-F238E27FC236}">
                <a16:creationId xmlns:a16="http://schemas.microsoft.com/office/drawing/2014/main" id="{85C56605-215A-403C-AA36-24E21F737BB4}"/>
              </a:ext>
            </a:extLst>
          </p:cNvPr>
          <p:cNvCxnSpPr>
            <a:cxnSpLocks/>
          </p:cNvCxnSpPr>
          <p:nvPr/>
        </p:nvCxnSpPr>
        <p:spPr>
          <a:xfrm flipV="1">
            <a:off x="2856472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單箭頭接點 205">
            <a:extLst>
              <a:ext uri="{FF2B5EF4-FFF2-40B4-BE49-F238E27FC236}">
                <a16:creationId xmlns:a16="http://schemas.microsoft.com/office/drawing/2014/main" id="{72CC4835-70A8-4B44-9819-2F580DCCEFD8}"/>
              </a:ext>
            </a:extLst>
          </p:cNvPr>
          <p:cNvCxnSpPr>
            <a:cxnSpLocks/>
          </p:cNvCxnSpPr>
          <p:nvPr/>
        </p:nvCxnSpPr>
        <p:spPr>
          <a:xfrm flipV="1">
            <a:off x="3878864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單箭頭接點 206">
            <a:extLst>
              <a:ext uri="{FF2B5EF4-FFF2-40B4-BE49-F238E27FC236}">
                <a16:creationId xmlns:a16="http://schemas.microsoft.com/office/drawing/2014/main" id="{3A15F980-5D41-456A-B90B-0A8B55CEB6F0}"/>
              </a:ext>
            </a:extLst>
          </p:cNvPr>
          <p:cNvCxnSpPr>
            <a:cxnSpLocks/>
          </p:cNvCxnSpPr>
          <p:nvPr/>
        </p:nvCxnSpPr>
        <p:spPr>
          <a:xfrm flipV="1">
            <a:off x="4931273" y="4196200"/>
            <a:ext cx="0" cy="351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矩形 207">
            <a:extLst>
              <a:ext uri="{FF2B5EF4-FFF2-40B4-BE49-F238E27FC236}">
                <a16:creationId xmlns:a16="http://schemas.microsoft.com/office/drawing/2014/main" id="{4B885EE1-909B-4E6D-8EF6-5E8C90E6D0DE}"/>
              </a:ext>
            </a:extLst>
          </p:cNvPr>
          <p:cNvSpPr/>
          <p:nvPr/>
        </p:nvSpPr>
        <p:spPr>
          <a:xfrm rot="5400000">
            <a:off x="1517333" y="3784125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3816561D-FF97-4EE9-B981-914F70D201F3}"/>
              </a:ext>
            </a:extLst>
          </p:cNvPr>
          <p:cNvSpPr/>
          <p:nvPr/>
        </p:nvSpPr>
        <p:spPr>
          <a:xfrm rot="5400000">
            <a:off x="2586471" y="3803471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92DAF523-FD97-4052-884F-BA9D2A29C72C}"/>
              </a:ext>
            </a:extLst>
          </p:cNvPr>
          <p:cNvSpPr/>
          <p:nvPr/>
        </p:nvSpPr>
        <p:spPr>
          <a:xfrm rot="5400000">
            <a:off x="3615166" y="3817859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524B2756-E430-45D6-AE33-32B09EECC611}"/>
              </a:ext>
            </a:extLst>
          </p:cNvPr>
          <p:cNvSpPr/>
          <p:nvPr/>
        </p:nvSpPr>
        <p:spPr>
          <a:xfrm rot="5400000">
            <a:off x="4653582" y="3817859"/>
            <a:ext cx="540000" cy="19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2" name="直線單箭頭接點 211">
            <a:extLst>
              <a:ext uri="{FF2B5EF4-FFF2-40B4-BE49-F238E27FC236}">
                <a16:creationId xmlns:a16="http://schemas.microsoft.com/office/drawing/2014/main" id="{A8FE509E-FCA8-4457-8B24-5782D80F05D2}"/>
              </a:ext>
            </a:extLst>
          </p:cNvPr>
          <p:cNvCxnSpPr>
            <a:cxnSpLocks/>
            <a:stCxn id="209" idx="1"/>
          </p:cNvCxnSpPr>
          <p:nvPr/>
        </p:nvCxnSpPr>
        <p:spPr>
          <a:xfrm flipH="1" flipV="1">
            <a:off x="2661261" y="3115738"/>
            <a:ext cx="195210" cy="51533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單箭頭接點 212">
            <a:extLst>
              <a:ext uri="{FF2B5EF4-FFF2-40B4-BE49-F238E27FC236}">
                <a16:creationId xmlns:a16="http://schemas.microsoft.com/office/drawing/2014/main" id="{7250ACCF-FA28-418A-A4D8-8FD31332A78D}"/>
              </a:ext>
            </a:extLst>
          </p:cNvPr>
          <p:cNvCxnSpPr>
            <a:cxnSpLocks/>
            <a:stCxn id="209" idx="1"/>
          </p:cNvCxnSpPr>
          <p:nvPr/>
        </p:nvCxnSpPr>
        <p:spPr>
          <a:xfrm flipH="1" flipV="1">
            <a:off x="1422594" y="3128883"/>
            <a:ext cx="1433877" cy="50219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單箭頭接點 213">
            <a:extLst>
              <a:ext uri="{FF2B5EF4-FFF2-40B4-BE49-F238E27FC236}">
                <a16:creationId xmlns:a16="http://schemas.microsoft.com/office/drawing/2014/main" id="{EB3FC206-DC6C-4F0D-917D-C67C1C3343F5}"/>
              </a:ext>
            </a:extLst>
          </p:cNvPr>
          <p:cNvCxnSpPr>
            <a:cxnSpLocks/>
            <a:stCxn id="209" idx="1"/>
          </p:cNvCxnSpPr>
          <p:nvPr/>
        </p:nvCxnSpPr>
        <p:spPr>
          <a:xfrm flipV="1">
            <a:off x="2856471" y="3115738"/>
            <a:ext cx="1556102" cy="515338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矩形: 圓角 214">
            <a:extLst>
              <a:ext uri="{FF2B5EF4-FFF2-40B4-BE49-F238E27FC236}">
                <a16:creationId xmlns:a16="http://schemas.microsoft.com/office/drawing/2014/main" id="{ED9E35F5-6DB8-4A6A-A737-B2990291212F}"/>
              </a:ext>
            </a:extLst>
          </p:cNvPr>
          <p:cNvSpPr/>
          <p:nvPr/>
        </p:nvSpPr>
        <p:spPr>
          <a:xfrm>
            <a:off x="4102967" y="1966533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6" name="直線單箭頭接點 215">
            <a:extLst>
              <a:ext uri="{FF2B5EF4-FFF2-40B4-BE49-F238E27FC236}">
                <a16:creationId xmlns:a16="http://schemas.microsoft.com/office/drawing/2014/main" id="{C7A6A281-E515-4735-85A1-D75360D4A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08285" y="1656160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290094FB-8C2E-44AF-97D0-BFFE193DF1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08285" y="2476127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矩形: 圓角 217">
            <a:extLst>
              <a:ext uri="{FF2B5EF4-FFF2-40B4-BE49-F238E27FC236}">
                <a16:creationId xmlns:a16="http://schemas.microsoft.com/office/drawing/2014/main" id="{4989871F-0A97-4E58-A2BE-A4403AFC1552}"/>
              </a:ext>
            </a:extLst>
          </p:cNvPr>
          <p:cNvSpPr/>
          <p:nvPr/>
        </p:nvSpPr>
        <p:spPr>
          <a:xfrm>
            <a:off x="2368485" y="1921816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9" name="直線單箭頭接點 218">
            <a:extLst>
              <a:ext uri="{FF2B5EF4-FFF2-40B4-BE49-F238E27FC236}">
                <a16:creationId xmlns:a16="http://schemas.microsoft.com/office/drawing/2014/main" id="{D7A499FC-5653-4E45-BF33-03712D81178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3803" y="1611443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單箭頭接點 219">
            <a:extLst>
              <a:ext uri="{FF2B5EF4-FFF2-40B4-BE49-F238E27FC236}">
                <a16:creationId xmlns:a16="http://schemas.microsoft.com/office/drawing/2014/main" id="{969F05C3-5C02-42B7-9B77-03AD8117C2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3803" y="2431410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矩形: 圓角 220">
            <a:extLst>
              <a:ext uri="{FF2B5EF4-FFF2-40B4-BE49-F238E27FC236}">
                <a16:creationId xmlns:a16="http://schemas.microsoft.com/office/drawing/2014/main" id="{B99AAA82-D625-40FC-B909-6AAE4633D421}"/>
              </a:ext>
            </a:extLst>
          </p:cNvPr>
          <p:cNvSpPr/>
          <p:nvPr/>
        </p:nvSpPr>
        <p:spPr>
          <a:xfrm>
            <a:off x="1168123" y="1908037"/>
            <a:ext cx="619211" cy="484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2" name="直線單箭頭接點 221">
            <a:extLst>
              <a:ext uri="{FF2B5EF4-FFF2-40B4-BE49-F238E27FC236}">
                <a16:creationId xmlns:a16="http://schemas.microsoft.com/office/drawing/2014/main" id="{1A48397A-172E-4D71-B97B-CD687BF956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3441" y="1597664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4D35A408-7C8F-4A48-A85A-35927F1A5D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3441" y="2417631"/>
            <a:ext cx="0" cy="28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群組 223">
            <a:extLst>
              <a:ext uri="{FF2B5EF4-FFF2-40B4-BE49-F238E27FC236}">
                <a16:creationId xmlns:a16="http://schemas.microsoft.com/office/drawing/2014/main" id="{A646A0B4-8047-4A10-A626-368554F197ED}"/>
              </a:ext>
            </a:extLst>
          </p:cNvPr>
          <p:cNvGrpSpPr/>
          <p:nvPr/>
        </p:nvGrpSpPr>
        <p:grpSpPr>
          <a:xfrm>
            <a:off x="1333766" y="5997689"/>
            <a:ext cx="4316554" cy="615159"/>
            <a:chOff x="-511944" y="3377192"/>
            <a:chExt cx="3965607" cy="622870"/>
          </a:xfrm>
        </p:grpSpPr>
        <p:pic>
          <p:nvPicPr>
            <p:cNvPr id="225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DD389306-7A09-4376-BF73-164A1EA9F2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0" t="61947" r="34570" b="24860"/>
            <a:stretch/>
          </p:blipFill>
          <p:spPr bwMode="auto">
            <a:xfrm>
              <a:off x="1807745" y="3432793"/>
              <a:ext cx="1645918" cy="5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A4C8F910-1FFE-41F5-96A7-507F41ABD4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74586" r="38725" b="15733"/>
            <a:stretch/>
          </p:blipFill>
          <p:spPr bwMode="auto">
            <a:xfrm>
              <a:off x="-511944" y="3377192"/>
              <a:ext cx="1299411" cy="57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" descr="https://lh3.googleusercontent.com/ErsprmYcrgXkAxt8GddRWWqvLg_rDp2yFTkxcS8T0t7xlWULZHifO-__ODwkQYArchxRaJCYFk8bS2rkx2dUceEB0bnIfswMqnR3V2ZMms8Or9J82k2r23hQnYEACGdvbHQmIFKU220">
              <a:extLst>
                <a:ext uri="{FF2B5EF4-FFF2-40B4-BE49-F238E27FC236}">
                  <a16:creationId xmlns:a16="http://schemas.microsoft.com/office/drawing/2014/main" id="{6B85F7FC-1284-4174-B4E1-CA245EBB4C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3" t="84591" r="35072" b="1175"/>
            <a:stretch/>
          </p:blipFill>
          <p:spPr bwMode="auto">
            <a:xfrm>
              <a:off x="628650" y="3429000"/>
              <a:ext cx="1419725" cy="57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8" name="圓角矩形 56">
            <a:extLst>
              <a:ext uri="{FF2B5EF4-FFF2-40B4-BE49-F238E27FC236}">
                <a16:creationId xmlns:a16="http://schemas.microsoft.com/office/drawing/2014/main" id="{858B0EE0-F519-4ADC-BA64-59355BF4F561}"/>
              </a:ext>
            </a:extLst>
          </p:cNvPr>
          <p:cNvSpPr/>
          <p:nvPr/>
        </p:nvSpPr>
        <p:spPr>
          <a:xfrm>
            <a:off x="2264669" y="6106899"/>
            <a:ext cx="1097280" cy="5059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9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E4273F35-877D-45B8-A7DB-58BF3B10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>
            <a:off x="3749388" y="1224606"/>
            <a:ext cx="1545367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A2ADCEB3-0863-45BE-BAA5-7E6540D9E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 flipV="1">
            <a:off x="746581" y="1269508"/>
            <a:ext cx="1208415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" descr="https://lh3.googleusercontent.com/ErsprmYcrgXkAxt8GddRWWqvLg_rDp2yFTkxcS8T0t7xlWULZHifO-__ODwkQYArchxRaJCYFk8bS2rkx2dUceEB0bnIfswMqnR3V2ZMms8Or9J82k2r23hQnYEACGdvbHQmIFKU220">
            <a:extLst>
              <a:ext uri="{FF2B5EF4-FFF2-40B4-BE49-F238E27FC236}">
                <a16:creationId xmlns:a16="http://schemas.microsoft.com/office/drawing/2014/main" id="{731C5201-830F-4E1F-8BC8-B3758E40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 t="84591" r="35072" b="1175"/>
          <a:stretch/>
        </p:blipFill>
        <p:spPr bwMode="auto">
          <a:xfrm flipV="1">
            <a:off x="2005311" y="1269508"/>
            <a:ext cx="1545367" cy="5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2" name="群組 231">
            <a:extLst>
              <a:ext uri="{FF2B5EF4-FFF2-40B4-BE49-F238E27FC236}">
                <a16:creationId xmlns:a16="http://schemas.microsoft.com/office/drawing/2014/main" id="{55C2B37F-8C06-4052-B5FE-DA479DEF78DD}"/>
              </a:ext>
            </a:extLst>
          </p:cNvPr>
          <p:cNvGrpSpPr/>
          <p:nvPr/>
        </p:nvGrpSpPr>
        <p:grpSpPr>
          <a:xfrm>
            <a:off x="4140172" y="2733079"/>
            <a:ext cx="544799" cy="369332"/>
            <a:chOff x="5733783" y="3782398"/>
            <a:chExt cx="544799" cy="369332"/>
          </a:xfrm>
        </p:grpSpPr>
        <p:sp>
          <p:nvSpPr>
            <p:cNvPr id="233" name="橢圓 232">
              <a:extLst>
                <a:ext uri="{FF2B5EF4-FFF2-40B4-BE49-F238E27FC236}">
                  <a16:creationId xmlns:a16="http://schemas.microsoft.com/office/drawing/2014/main" id="{DA34CE91-25BD-4600-8480-EBC54F7793EC}"/>
                </a:ext>
              </a:extLst>
            </p:cNvPr>
            <p:cNvSpPr/>
            <p:nvPr/>
          </p:nvSpPr>
          <p:spPr>
            <a:xfrm>
              <a:off x="5862627" y="3833127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4" name="文字方塊 233">
              <a:extLst>
                <a:ext uri="{FF2B5EF4-FFF2-40B4-BE49-F238E27FC236}">
                  <a16:creationId xmlns:a16="http://schemas.microsoft.com/office/drawing/2014/main" id="{78197961-F07D-4223-8D58-44E9772AC9F9}"/>
                </a:ext>
              </a:extLst>
            </p:cNvPr>
            <p:cNvSpPr txBox="1"/>
            <p:nvPr/>
          </p:nvSpPr>
          <p:spPr>
            <a:xfrm>
              <a:off x="5733783" y="378239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  <p:grpSp>
        <p:nvGrpSpPr>
          <p:cNvPr id="235" name="群組 234">
            <a:extLst>
              <a:ext uri="{FF2B5EF4-FFF2-40B4-BE49-F238E27FC236}">
                <a16:creationId xmlns:a16="http://schemas.microsoft.com/office/drawing/2014/main" id="{1AF32045-A2AF-4B03-B00D-B4B67724A617}"/>
              </a:ext>
            </a:extLst>
          </p:cNvPr>
          <p:cNvGrpSpPr/>
          <p:nvPr/>
        </p:nvGrpSpPr>
        <p:grpSpPr>
          <a:xfrm>
            <a:off x="1201040" y="2659844"/>
            <a:ext cx="544799" cy="369332"/>
            <a:chOff x="5733783" y="3782398"/>
            <a:chExt cx="544799" cy="369332"/>
          </a:xfrm>
        </p:grpSpPr>
        <p:sp>
          <p:nvSpPr>
            <p:cNvPr id="236" name="橢圓 235">
              <a:extLst>
                <a:ext uri="{FF2B5EF4-FFF2-40B4-BE49-F238E27FC236}">
                  <a16:creationId xmlns:a16="http://schemas.microsoft.com/office/drawing/2014/main" id="{87F046EC-966E-4AD2-8DC5-A7B63FD3B4B1}"/>
                </a:ext>
              </a:extLst>
            </p:cNvPr>
            <p:cNvSpPr/>
            <p:nvPr/>
          </p:nvSpPr>
          <p:spPr>
            <a:xfrm>
              <a:off x="5862627" y="3833127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7" name="文字方塊 236">
              <a:extLst>
                <a:ext uri="{FF2B5EF4-FFF2-40B4-BE49-F238E27FC236}">
                  <a16:creationId xmlns:a16="http://schemas.microsoft.com/office/drawing/2014/main" id="{7081003B-7E14-438B-A17D-FC7EFB5CA4F4}"/>
                </a:ext>
              </a:extLst>
            </p:cNvPr>
            <p:cNvSpPr txBox="1"/>
            <p:nvPr/>
          </p:nvSpPr>
          <p:spPr>
            <a:xfrm>
              <a:off x="5733783" y="378239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9</a:t>
              </a:r>
              <a:endParaRPr lang="zh-TW" altLang="en-US" dirty="0"/>
            </a:p>
          </p:txBody>
        </p:sp>
      </p:grpSp>
      <p:grpSp>
        <p:nvGrpSpPr>
          <p:cNvPr id="238" name="群組 237">
            <a:extLst>
              <a:ext uri="{FF2B5EF4-FFF2-40B4-BE49-F238E27FC236}">
                <a16:creationId xmlns:a16="http://schemas.microsoft.com/office/drawing/2014/main" id="{429C21EA-0182-49C3-ADFF-9BFA2885124D}"/>
              </a:ext>
            </a:extLst>
          </p:cNvPr>
          <p:cNvGrpSpPr/>
          <p:nvPr/>
        </p:nvGrpSpPr>
        <p:grpSpPr>
          <a:xfrm>
            <a:off x="2398325" y="2689434"/>
            <a:ext cx="544799" cy="369332"/>
            <a:chOff x="5733783" y="3782398"/>
            <a:chExt cx="544799" cy="369332"/>
          </a:xfrm>
        </p:grpSpPr>
        <p:sp>
          <p:nvSpPr>
            <p:cNvPr id="239" name="橢圓 238">
              <a:extLst>
                <a:ext uri="{FF2B5EF4-FFF2-40B4-BE49-F238E27FC236}">
                  <a16:creationId xmlns:a16="http://schemas.microsoft.com/office/drawing/2014/main" id="{F9F759B2-86A6-4DC3-9B8D-7BA5EAF01DFD}"/>
                </a:ext>
              </a:extLst>
            </p:cNvPr>
            <p:cNvSpPr/>
            <p:nvPr/>
          </p:nvSpPr>
          <p:spPr>
            <a:xfrm>
              <a:off x="5862627" y="3833127"/>
              <a:ext cx="288000" cy="28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0" name="文字方塊 239">
              <a:extLst>
                <a:ext uri="{FF2B5EF4-FFF2-40B4-BE49-F238E27FC236}">
                  <a16:creationId xmlns:a16="http://schemas.microsoft.com/office/drawing/2014/main" id="{BFF9AADA-E0B9-4174-9964-B7DCC59121EE}"/>
                </a:ext>
              </a:extLst>
            </p:cNvPr>
            <p:cNvSpPr txBox="1"/>
            <p:nvPr/>
          </p:nvSpPr>
          <p:spPr>
            <a:xfrm>
              <a:off x="5733783" y="3782398"/>
              <a:ext cx="5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</p:grp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2567CD8-A508-440F-8152-1BFE125A19D7}"/>
              </a:ext>
            </a:extLst>
          </p:cNvPr>
          <p:cNvSpPr/>
          <p:nvPr/>
        </p:nvSpPr>
        <p:spPr>
          <a:xfrm>
            <a:off x="1248973" y="4416178"/>
            <a:ext cx="4217183" cy="14371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矩形: 圓角 112">
            <a:extLst>
              <a:ext uri="{FF2B5EF4-FFF2-40B4-BE49-F238E27FC236}">
                <a16:creationId xmlns:a16="http://schemas.microsoft.com/office/drawing/2014/main" id="{3ED90F6D-A436-4740-AA97-99A2DA5ACB33}"/>
              </a:ext>
            </a:extLst>
          </p:cNvPr>
          <p:cNvSpPr/>
          <p:nvPr/>
        </p:nvSpPr>
        <p:spPr>
          <a:xfrm>
            <a:off x="6022174" y="2422844"/>
            <a:ext cx="5855423" cy="30207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51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01BC79-30DB-4C5C-85A3-836F057C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Selecting Negative Examples is not trivial 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F6E953-11C1-46FE-993A-7050375C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negative examples should be hard enough.</a:t>
            </a:r>
          </a:p>
        </p:txBody>
      </p:sp>
      <p:pic>
        <p:nvPicPr>
          <p:cNvPr id="5" name="Picture 12" descr="相關圖片">
            <a:extLst>
              <a:ext uri="{FF2B5EF4-FFF2-40B4-BE49-F238E27FC236}">
                <a16:creationId xmlns:a16="http://schemas.microsoft.com/office/drawing/2014/main" id="{15ED9D2C-94F4-4B3A-853B-9AF6105E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903656"/>
            <a:ext cx="1566862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5792E40-F195-4475-AEC6-7AF867AE1BA1}"/>
              </a:ext>
            </a:extLst>
          </p:cNvPr>
          <p:cNvSpPr txBox="1"/>
          <p:nvPr/>
        </p:nvSpPr>
        <p:spPr>
          <a:xfrm>
            <a:off x="7981950" y="1787525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But cannot be too hard …</a:t>
            </a:r>
            <a:endParaRPr lang="zh-TW" altLang="en-US" sz="2800" dirty="0"/>
          </a:p>
        </p:txBody>
      </p:sp>
      <p:pic>
        <p:nvPicPr>
          <p:cNvPr id="10" name="Picture 6" descr="「貓」的圖片搜尋結果">
            <a:extLst>
              <a:ext uri="{FF2B5EF4-FFF2-40B4-BE49-F238E27FC236}">
                <a16:creationId xmlns:a16="http://schemas.microsoft.com/office/drawing/2014/main" id="{6178F34B-22D8-43E0-85A3-39ACDF0A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68" y="3914625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encrypted-tbn1.gstatic.com/images?q=tbn:ANd9GcRcwlRKAlSIaCI4W5PRYVbuBQQXifF-56bFqAjh9DMe-_3Lh8_YKw">
            <a:extLst>
              <a:ext uri="{FF2B5EF4-FFF2-40B4-BE49-F238E27FC236}">
                <a16:creationId xmlns:a16="http://schemas.microsoft.com/office/drawing/2014/main" id="{7D7B0AEE-8917-42BF-973F-E47FFAC8C10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05" y="5362206"/>
            <a:ext cx="1566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T）～Cats &amp; Tea 茶飲輕食- Home | Facebook">
            <a:extLst>
              <a:ext uri="{FF2B5EF4-FFF2-40B4-BE49-F238E27FC236}">
                <a16:creationId xmlns:a16="http://schemas.microsoft.com/office/drawing/2014/main" id="{F6FF4CB6-0ADE-4D98-94D2-94F39E3C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45" y="5362206"/>
            <a:ext cx="1568852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y Do Cats Purr?">
            <a:extLst>
              <a:ext uri="{FF2B5EF4-FFF2-40B4-BE49-F238E27FC236}">
                <a16:creationId xmlns:a16="http://schemas.microsoft.com/office/drawing/2014/main" id="{7924901E-9FDA-40EA-B6CE-FD1D55C8AF2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437" y="5345825"/>
            <a:ext cx="1566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關於天空的顏色，你不知道的秘密，天空真的是藍色的嗎？ - 每日頭條">
            <a:extLst>
              <a:ext uri="{FF2B5EF4-FFF2-40B4-BE49-F238E27FC236}">
                <a16:creationId xmlns:a16="http://schemas.microsoft.com/office/drawing/2014/main" id="{3B220133-B1A7-43A2-B3A1-1960AF2C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43" y="2445682"/>
            <a:ext cx="1574557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熱帶魚之海| 沖繩美麗海水族館- 沖繩美麗海世代相傳-">
            <a:extLst>
              <a:ext uri="{FF2B5EF4-FFF2-40B4-BE49-F238E27FC236}">
                <a16:creationId xmlns:a16="http://schemas.microsoft.com/office/drawing/2014/main" id="{8EE3862A-3A07-44E2-8989-E3D96053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585" y="2459969"/>
            <a:ext cx="1568852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树- 维基百科，自由的百科全书">
            <a:extLst>
              <a:ext uri="{FF2B5EF4-FFF2-40B4-BE49-F238E27FC236}">
                <a16:creationId xmlns:a16="http://schemas.microsoft.com/office/drawing/2014/main" id="{06FA2404-7A24-4C52-BEB5-4E57407A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2" y="2445682"/>
            <a:ext cx="1568852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愛知目標】朝向全球老虎數量翻倍目標尼泊爾與印度跨區域保育老虎| 環境資訊中心">
            <a:extLst>
              <a:ext uri="{FF2B5EF4-FFF2-40B4-BE49-F238E27FC236}">
                <a16:creationId xmlns:a16="http://schemas.microsoft.com/office/drawing/2014/main" id="{F618BFFB-A568-4420-AF6D-2691072F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2" y="3903656"/>
            <a:ext cx="1540427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俄羅斯動物園奶人花豹不捨飼育員樂被收編回家當大貓| NOWnews寵毛網| LINE TODAY">
            <a:extLst>
              <a:ext uri="{FF2B5EF4-FFF2-40B4-BE49-F238E27FC236}">
                <a16:creationId xmlns:a16="http://schemas.microsoft.com/office/drawing/2014/main" id="{182FFBD0-4256-46A1-9F56-6F83E30A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585" y="3891129"/>
            <a:ext cx="1566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1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379D8-A38E-41CE-9C99-7236B24C6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4. Bootstrapping Approaches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B382A6-49E1-4149-8AF1-4E0674AAA5ED}"/>
              </a:ext>
            </a:extLst>
          </p:cNvPr>
          <p:cNvSpPr txBox="1"/>
          <p:nvPr/>
        </p:nvSpPr>
        <p:spPr>
          <a:xfrm>
            <a:off x="1047750" y="1792943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Learning without negative examples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4040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68C88-A141-4F87-9B29-2B945B58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Bootstrapping Approaches</a:t>
            </a:r>
            <a:endParaRPr lang="zh-TW" altLang="en-US" dirty="0"/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6F26445E-6D79-455E-90F7-3A4C91923F4B}"/>
              </a:ext>
            </a:extLst>
          </p:cNvPr>
          <p:cNvSpPr/>
          <p:nvPr/>
        </p:nvSpPr>
        <p:spPr>
          <a:xfrm>
            <a:off x="611218" y="3203790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DFA52CF-8723-4352-AC8B-C8E9BB60F179}"/>
              </a:ext>
            </a:extLst>
          </p:cNvPr>
          <p:cNvCxnSpPr/>
          <p:nvPr/>
        </p:nvCxnSpPr>
        <p:spPr>
          <a:xfrm flipV="1">
            <a:off x="1611343" y="4567453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「貓」的圖片搜尋結果">
            <a:extLst>
              <a:ext uri="{FF2B5EF4-FFF2-40B4-BE49-F238E27FC236}">
                <a16:creationId xmlns:a16="http://schemas.microsoft.com/office/drawing/2014/main" id="{1F418B3F-3350-491A-95A3-12ADCCCE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77" y="5090562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8A94A87C-2543-44AB-9BC2-26F1EF0FB9D2}"/>
              </a:ext>
            </a:extLst>
          </p:cNvPr>
          <p:cNvSpPr/>
          <p:nvPr/>
        </p:nvSpPr>
        <p:spPr>
          <a:xfrm>
            <a:off x="3962777" y="3254399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2ADE19E-A970-488A-A661-232DC25A7B08}"/>
              </a:ext>
            </a:extLst>
          </p:cNvPr>
          <p:cNvCxnSpPr/>
          <p:nvPr/>
        </p:nvCxnSpPr>
        <p:spPr>
          <a:xfrm flipV="1">
            <a:off x="4962902" y="4618062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93F5A64-2CA9-450B-81F7-F592CFDD4910}"/>
              </a:ext>
            </a:extLst>
          </p:cNvPr>
          <p:cNvCxnSpPr/>
          <p:nvPr/>
        </p:nvCxnSpPr>
        <p:spPr>
          <a:xfrm flipV="1">
            <a:off x="1611343" y="2715031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C823B11-48AD-46B3-BC40-4EF168A13D39}"/>
              </a:ext>
            </a:extLst>
          </p:cNvPr>
          <p:cNvCxnSpPr/>
          <p:nvPr/>
        </p:nvCxnSpPr>
        <p:spPr>
          <a:xfrm flipV="1">
            <a:off x="4962902" y="2765640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0890DC8-614F-40CF-AFAE-FA89BC6A6F7F}"/>
              </a:ext>
            </a:extLst>
          </p:cNvPr>
          <p:cNvSpPr/>
          <p:nvPr/>
        </p:nvSpPr>
        <p:spPr>
          <a:xfrm>
            <a:off x="1497043" y="1792091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50B51C-9396-4D27-9717-D9261AEEC340}"/>
              </a:ext>
            </a:extLst>
          </p:cNvPr>
          <p:cNvSpPr/>
          <p:nvPr/>
        </p:nvSpPr>
        <p:spPr>
          <a:xfrm>
            <a:off x="4832908" y="1818874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7FFC677-7D02-43B4-9ADF-EF0821FD67FC}"/>
              </a:ext>
            </a:extLst>
          </p:cNvPr>
          <p:cNvSpPr txBox="1"/>
          <p:nvPr/>
        </p:nvSpPr>
        <p:spPr>
          <a:xfrm>
            <a:off x="2833738" y="5612849"/>
            <a:ext cx="115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</a:t>
            </a:r>
            <a:endParaRPr lang="zh-TW" altLang="en-US" sz="2400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1B6A8CC-83F5-457E-9138-07D38CDE8EE4}"/>
              </a:ext>
            </a:extLst>
          </p:cNvPr>
          <p:cNvCxnSpPr>
            <a:cxnSpLocks/>
          </p:cNvCxnSpPr>
          <p:nvPr/>
        </p:nvCxnSpPr>
        <p:spPr>
          <a:xfrm>
            <a:off x="2511824" y="5598263"/>
            <a:ext cx="167100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EA01198-3CFC-4C2A-A1CF-D6D863CC8E0B}"/>
              </a:ext>
            </a:extLst>
          </p:cNvPr>
          <p:cNvCxnSpPr>
            <a:cxnSpLocks/>
          </p:cNvCxnSpPr>
          <p:nvPr/>
        </p:nvCxnSpPr>
        <p:spPr>
          <a:xfrm>
            <a:off x="1883864" y="2255039"/>
            <a:ext cx="2695169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292C574-CFED-484F-9816-245057E09256}"/>
              </a:ext>
            </a:extLst>
          </p:cNvPr>
          <p:cNvSpPr txBox="1"/>
          <p:nvPr/>
        </p:nvSpPr>
        <p:spPr>
          <a:xfrm>
            <a:off x="1699165" y="1680711"/>
            <a:ext cx="318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FA898A4-8827-4835-A3C9-CD314617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5" y="4996406"/>
            <a:ext cx="1566000" cy="9976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B0C7C00-961B-4C17-8EA9-3E8A0219605D}"/>
              </a:ext>
            </a:extLst>
          </p:cNvPr>
          <p:cNvSpPr txBox="1"/>
          <p:nvPr/>
        </p:nvSpPr>
        <p:spPr>
          <a:xfrm>
            <a:off x="2305713" y="3628998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Collapse!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梯形 18">
            <a:extLst>
              <a:ext uri="{FF2B5EF4-FFF2-40B4-BE49-F238E27FC236}">
                <a16:creationId xmlns:a16="http://schemas.microsoft.com/office/drawing/2014/main" id="{03C12AD8-D28E-414E-AD9A-5C45BB410669}"/>
              </a:ext>
            </a:extLst>
          </p:cNvPr>
          <p:cNvSpPr/>
          <p:nvPr/>
        </p:nvSpPr>
        <p:spPr>
          <a:xfrm>
            <a:off x="6511638" y="3369087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495AB18-D732-4FFE-B3C9-38408BE26408}"/>
              </a:ext>
            </a:extLst>
          </p:cNvPr>
          <p:cNvCxnSpPr/>
          <p:nvPr/>
        </p:nvCxnSpPr>
        <p:spPr>
          <a:xfrm flipV="1">
            <a:off x="7511763" y="4732750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「貓」的圖片搜尋結果">
            <a:extLst>
              <a:ext uri="{FF2B5EF4-FFF2-40B4-BE49-F238E27FC236}">
                <a16:creationId xmlns:a16="http://schemas.microsoft.com/office/drawing/2014/main" id="{8E22ECAD-135A-47C6-A3D0-DE38E367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97" y="5255859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梯形 21">
            <a:extLst>
              <a:ext uri="{FF2B5EF4-FFF2-40B4-BE49-F238E27FC236}">
                <a16:creationId xmlns:a16="http://schemas.microsoft.com/office/drawing/2014/main" id="{A0BBA5D1-FEC0-45A7-8B35-C2799DAE2FEB}"/>
              </a:ext>
            </a:extLst>
          </p:cNvPr>
          <p:cNvSpPr/>
          <p:nvPr/>
        </p:nvSpPr>
        <p:spPr>
          <a:xfrm>
            <a:off x="9863197" y="3419696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7C2DC1F-6325-4F0F-A29E-68022EC57FD2}"/>
              </a:ext>
            </a:extLst>
          </p:cNvPr>
          <p:cNvCxnSpPr/>
          <p:nvPr/>
        </p:nvCxnSpPr>
        <p:spPr>
          <a:xfrm flipV="1">
            <a:off x="10863322" y="4783359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95CA582-EA2C-4045-B331-DDDB7EE18785}"/>
              </a:ext>
            </a:extLst>
          </p:cNvPr>
          <p:cNvCxnSpPr/>
          <p:nvPr/>
        </p:nvCxnSpPr>
        <p:spPr>
          <a:xfrm flipV="1">
            <a:off x="7511763" y="2880328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1B5B05F-B813-48CE-9085-E6E05451EE20}"/>
              </a:ext>
            </a:extLst>
          </p:cNvPr>
          <p:cNvCxnSpPr/>
          <p:nvPr/>
        </p:nvCxnSpPr>
        <p:spPr>
          <a:xfrm flipV="1">
            <a:off x="10863322" y="2930937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6BC2CDF2-E79E-4FE0-ABCA-5053A25248A2}"/>
              </a:ext>
            </a:extLst>
          </p:cNvPr>
          <p:cNvSpPr/>
          <p:nvPr/>
        </p:nvSpPr>
        <p:spPr>
          <a:xfrm>
            <a:off x="7397463" y="1957388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52210D-4CF4-48B1-9D24-D6C31317B489}"/>
              </a:ext>
            </a:extLst>
          </p:cNvPr>
          <p:cNvSpPr/>
          <p:nvPr/>
        </p:nvSpPr>
        <p:spPr>
          <a:xfrm>
            <a:off x="10719100" y="712720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62D5C9B-E86B-4201-AAFE-0DFF8A665620}"/>
              </a:ext>
            </a:extLst>
          </p:cNvPr>
          <p:cNvSpPr txBox="1"/>
          <p:nvPr/>
        </p:nvSpPr>
        <p:spPr>
          <a:xfrm>
            <a:off x="8734158" y="5778146"/>
            <a:ext cx="115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</a:t>
            </a:r>
            <a:endParaRPr lang="zh-TW" altLang="en-US" sz="2400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D5613544-2E49-4529-A0BF-84CE17164327}"/>
              </a:ext>
            </a:extLst>
          </p:cNvPr>
          <p:cNvCxnSpPr>
            <a:cxnSpLocks/>
          </p:cNvCxnSpPr>
          <p:nvPr/>
        </p:nvCxnSpPr>
        <p:spPr>
          <a:xfrm>
            <a:off x="8412244" y="5763560"/>
            <a:ext cx="167100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87B2BCB9-F534-4B3E-9038-3B4F80F0E139}"/>
              </a:ext>
            </a:extLst>
          </p:cNvPr>
          <p:cNvCxnSpPr>
            <a:cxnSpLocks/>
          </p:cNvCxnSpPr>
          <p:nvPr/>
        </p:nvCxnSpPr>
        <p:spPr>
          <a:xfrm>
            <a:off x="7530813" y="1162437"/>
            <a:ext cx="3126545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015BE89-DBA2-4447-8AC1-58C7ACFBF331}"/>
              </a:ext>
            </a:extLst>
          </p:cNvPr>
          <p:cNvSpPr txBox="1"/>
          <p:nvPr/>
        </p:nvSpPr>
        <p:spPr>
          <a:xfrm>
            <a:off x="7230865" y="613344"/>
            <a:ext cx="36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3ED8BF84-18D0-4ED7-8FE0-B90D1BC3B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25" y="5161703"/>
            <a:ext cx="1566000" cy="997600"/>
          </a:xfrm>
          <a:prstGeom prst="rect">
            <a:avLst/>
          </a:prstGeom>
        </p:spPr>
      </p:pic>
      <p:sp>
        <p:nvSpPr>
          <p:cNvPr id="34" name="梯形 33">
            <a:extLst>
              <a:ext uri="{FF2B5EF4-FFF2-40B4-BE49-F238E27FC236}">
                <a16:creationId xmlns:a16="http://schemas.microsoft.com/office/drawing/2014/main" id="{8ADCD3DE-8D83-4041-8C94-17E4A22ED968}"/>
              </a:ext>
            </a:extLst>
          </p:cNvPr>
          <p:cNvSpPr/>
          <p:nvPr/>
        </p:nvSpPr>
        <p:spPr>
          <a:xfrm>
            <a:off x="9981069" y="2097636"/>
            <a:ext cx="1764505" cy="784617"/>
          </a:xfrm>
          <a:prstGeom prst="trapezoid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Predictor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A48F0E7-679A-4686-9290-361416302EDD}"/>
              </a:ext>
            </a:extLst>
          </p:cNvPr>
          <p:cNvCxnSpPr/>
          <p:nvPr/>
        </p:nvCxnSpPr>
        <p:spPr>
          <a:xfrm flipV="1">
            <a:off x="10844272" y="1659486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F3A79E8-19B0-4519-A14E-669C6CEA9FFA}"/>
              </a:ext>
            </a:extLst>
          </p:cNvPr>
          <p:cNvCxnSpPr>
            <a:cxnSpLocks/>
          </p:cNvCxnSpPr>
          <p:nvPr/>
        </p:nvCxnSpPr>
        <p:spPr>
          <a:xfrm>
            <a:off x="7530813" y="1227221"/>
            <a:ext cx="0" cy="729678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00A6DF64-C8C4-4C1F-900A-B2B4886ED3F5}"/>
              </a:ext>
            </a:extLst>
          </p:cNvPr>
          <p:cNvCxnSpPr>
            <a:cxnSpLocks/>
          </p:cNvCxnSpPr>
          <p:nvPr/>
        </p:nvCxnSpPr>
        <p:spPr>
          <a:xfrm>
            <a:off x="10504958" y="1395805"/>
            <a:ext cx="0" cy="247134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B888270-3239-4402-BBFD-5E0F4E011932}"/>
              </a:ext>
            </a:extLst>
          </p:cNvPr>
          <p:cNvSpPr txBox="1"/>
          <p:nvPr/>
        </p:nvSpPr>
        <p:spPr>
          <a:xfrm>
            <a:off x="9446669" y="1497744"/>
            <a:ext cx="118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update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BD547B5-8FDD-4483-8694-458502FEC7FE}"/>
              </a:ext>
            </a:extLst>
          </p:cNvPr>
          <p:cNvSpPr txBox="1"/>
          <p:nvPr/>
        </p:nvSpPr>
        <p:spPr>
          <a:xfrm>
            <a:off x="8746194" y="4105788"/>
            <a:ext cx="84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Copy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48" name="箭號: 向右 47">
            <a:extLst>
              <a:ext uri="{FF2B5EF4-FFF2-40B4-BE49-F238E27FC236}">
                <a16:creationId xmlns:a16="http://schemas.microsoft.com/office/drawing/2014/main" id="{7ED543AB-96D8-4253-9B4A-F7242E41E757}"/>
              </a:ext>
            </a:extLst>
          </p:cNvPr>
          <p:cNvSpPr/>
          <p:nvPr/>
        </p:nvSpPr>
        <p:spPr>
          <a:xfrm flipH="1">
            <a:off x="8520645" y="3809970"/>
            <a:ext cx="1189807" cy="300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5302990D-FB25-4C97-9B1F-DC9E1D0A94BB}"/>
              </a:ext>
            </a:extLst>
          </p:cNvPr>
          <p:cNvGrpSpPr/>
          <p:nvPr/>
        </p:nvGrpSpPr>
        <p:grpSpPr>
          <a:xfrm>
            <a:off x="265392" y="2480480"/>
            <a:ext cx="1189807" cy="2471345"/>
            <a:chOff x="9599069" y="1548205"/>
            <a:chExt cx="1189807" cy="2471345"/>
          </a:xfrm>
        </p:grpSpPr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C904334B-5002-4DDE-8298-881611C0015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7358" y="1548205"/>
              <a:ext cx="0" cy="2471345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F9721D5B-68D8-4639-8F84-1B45681F94B7}"/>
                </a:ext>
              </a:extLst>
            </p:cNvPr>
            <p:cNvSpPr txBox="1"/>
            <p:nvPr/>
          </p:nvSpPr>
          <p:spPr>
            <a:xfrm>
              <a:off x="9599069" y="1650144"/>
              <a:ext cx="118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update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73D73B5E-D631-4942-B918-D2B2B7D437C8}"/>
              </a:ext>
            </a:extLst>
          </p:cNvPr>
          <p:cNvGrpSpPr/>
          <p:nvPr/>
        </p:nvGrpSpPr>
        <p:grpSpPr>
          <a:xfrm>
            <a:off x="3599542" y="2592463"/>
            <a:ext cx="1189807" cy="2471345"/>
            <a:chOff x="9599069" y="1548205"/>
            <a:chExt cx="1189807" cy="2471345"/>
          </a:xfrm>
        </p:grpSpPr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9FF08B79-9723-4840-9DCC-1CA6C7060ACB}"/>
                </a:ext>
              </a:extLst>
            </p:cNvPr>
            <p:cNvCxnSpPr>
              <a:cxnSpLocks/>
            </p:cNvCxnSpPr>
            <p:nvPr/>
          </p:nvCxnSpPr>
          <p:spPr>
            <a:xfrm>
              <a:off x="10657358" y="1548205"/>
              <a:ext cx="0" cy="2471345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6F7982FB-9278-44F0-B488-A0DB601EBEC0}"/>
                </a:ext>
              </a:extLst>
            </p:cNvPr>
            <p:cNvSpPr txBox="1"/>
            <p:nvPr/>
          </p:nvSpPr>
          <p:spPr>
            <a:xfrm>
              <a:off x="9599069" y="1650144"/>
              <a:ext cx="118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update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08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  <p:bldP spid="26" grpId="0" animBg="1"/>
      <p:bldP spid="27" grpId="0" animBg="1"/>
      <p:bldP spid="28" grpId="0"/>
      <p:bldP spid="31" grpId="0"/>
      <p:bldP spid="34" grpId="0" animBg="1"/>
      <p:bldP spid="46" grpId="0"/>
      <p:bldP spid="47" grpId="0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2F07C4-01BA-473E-9205-B4BE56D4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Alterative way to understand Bootstrapping</a:t>
            </a:r>
            <a:endParaRPr lang="zh-TW" altLang="en-US" dirty="0"/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86C5E441-81CF-4778-92F0-567301F3DEBF}"/>
              </a:ext>
            </a:extLst>
          </p:cNvPr>
          <p:cNvSpPr/>
          <p:nvPr/>
        </p:nvSpPr>
        <p:spPr>
          <a:xfrm>
            <a:off x="6302479" y="3636317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Teacher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875C697-6B99-4DD9-9E2A-BEC783BDFE75}"/>
              </a:ext>
            </a:extLst>
          </p:cNvPr>
          <p:cNvCxnSpPr/>
          <p:nvPr/>
        </p:nvCxnSpPr>
        <p:spPr>
          <a:xfrm flipV="1">
            <a:off x="7302604" y="4999980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「貓」的圖片搜尋結果">
            <a:extLst>
              <a:ext uri="{FF2B5EF4-FFF2-40B4-BE49-F238E27FC236}">
                <a16:creationId xmlns:a16="http://schemas.microsoft.com/office/drawing/2014/main" id="{C9CD8064-2ABB-4B7D-B2B2-D17E3E21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829" y="5448300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F7DA2178-AF4E-4278-A686-58E079CBE4AB}"/>
              </a:ext>
            </a:extLst>
          </p:cNvPr>
          <p:cNvSpPr/>
          <p:nvPr/>
        </p:nvSpPr>
        <p:spPr>
          <a:xfrm>
            <a:off x="9800629" y="3612137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Student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588D65D-9F74-4892-A590-04C8073C9C6D}"/>
              </a:ext>
            </a:extLst>
          </p:cNvPr>
          <p:cNvCxnSpPr/>
          <p:nvPr/>
        </p:nvCxnSpPr>
        <p:spPr>
          <a:xfrm flipV="1">
            <a:off x="10800754" y="4975800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BA4CDF7-1C7D-43E3-9DF2-E36C237D4A19}"/>
              </a:ext>
            </a:extLst>
          </p:cNvPr>
          <p:cNvCxnSpPr/>
          <p:nvPr/>
        </p:nvCxnSpPr>
        <p:spPr>
          <a:xfrm flipV="1">
            <a:off x="7302604" y="3147558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2C09440-CE22-42C6-944A-B294ECB7AAA7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10800754" y="3300268"/>
            <a:ext cx="0" cy="261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1DE5E035-C0CE-4961-8743-5C18E4E4ED18}"/>
              </a:ext>
            </a:extLst>
          </p:cNvPr>
          <p:cNvSpPr/>
          <p:nvPr/>
        </p:nvSpPr>
        <p:spPr>
          <a:xfrm>
            <a:off x="7188304" y="2224618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8DCCBA-C304-4EB7-AF2B-EF202BADA026}"/>
              </a:ext>
            </a:extLst>
          </p:cNvPr>
          <p:cNvSpPr/>
          <p:nvPr/>
        </p:nvSpPr>
        <p:spPr>
          <a:xfrm>
            <a:off x="10683612" y="1340558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B8A65807-04BD-43E4-B0A1-4012A855FE19}"/>
              </a:ext>
            </a:extLst>
          </p:cNvPr>
          <p:cNvCxnSpPr>
            <a:cxnSpLocks/>
          </p:cNvCxnSpPr>
          <p:nvPr/>
        </p:nvCxnSpPr>
        <p:spPr>
          <a:xfrm>
            <a:off x="7302604" y="1713327"/>
            <a:ext cx="3271304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CAEDE4D-8F6B-457A-A842-B5EA687BB303}"/>
              </a:ext>
            </a:extLst>
          </p:cNvPr>
          <p:cNvSpPr txBox="1"/>
          <p:nvPr/>
        </p:nvSpPr>
        <p:spPr>
          <a:xfrm>
            <a:off x="7208810" y="1687060"/>
            <a:ext cx="36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480A5AE-AE09-4538-96FB-0612CBE3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66" y="5428933"/>
            <a:ext cx="1566000" cy="997600"/>
          </a:xfrm>
          <a:prstGeom prst="rect">
            <a:avLst/>
          </a:prstGeom>
        </p:spPr>
      </p:pic>
      <p:sp>
        <p:nvSpPr>
          <p:cNvPr id="18" name="梯形 17">
            <a:extLst>
              <a:ext uri="{FF2B5EF4-FFF2-40B4-BE49-F238E27FC236}">
                <a16:creationId xmlns:a16="http://schemas.microsoft.com/office/drawing/2014/main" id="{02610701-832A-4272-9012-14FF9D5588E4}"/>
              </a:ext>
            </a:extLst>
          </p:cNvPr>
          <p:cNvSpPr/>
          <p:nvPr/>
        </p:nvSpPr>
        <p:spPr>
          <a:xfrm>
            <a:off x="9918501" y="2515651"/>
            <a:ext cx="1764505" cy="784617"/>
          </a:xfrm>
          <a:prstGeom prst="trapezoid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Predictor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6A27588B-7FEA-43CB-8BEF-B9C24B265845}"/>
              </a:ext>
            </a:extLst>
          </p:cNvPr>
          <p:cNvCxnSpPr>
            <a:cxnSpLocks/>
          </p:cNvCxnSpPr>
          <p:nvPr/>
        </p:nvCxnSpPr>
        <p:spPr>
          <a:xfrm>
            <a:off x="7293079" y="1710999"/>
            <a:ext cx="0" cy="50189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590AA67-D9BC-4C8D-BF23-3388F633E538}"/>
              </a:ext>
            </a:extLst>
          </p:cNvPr>
          <p:cNvSpPr txBox="1"/>
          <p:nvPr/>
        </p:nvSpPr>
        <p:spPr>
          <a:xfrm>
            <a:off x="4869539" y="3445776"/>
            <a:ext cx="118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update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7B868FE9-3E24-40B1-A923-04B6D6AF76E1}"/>
              </a:ext>
            </a:extLst>
          </p:cNvPr>
          <p:cNvSpPr/>
          <p:nvPr/>
        </p:nvSpPr>
        <p:spPr>
          <a:xfrm flipH="1">
            <a:off x="8386117" y="4299098"/>
            <a:ext cx="1189807" cy="300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61729D7-398C-480D-98AC-8A979FA126C4}"/>
              </a:ext>
            </a:extLst>
          </p:cNvPr>
          <p:cNvSpPr txBox="1"/>
          <p:nvPr/>
        </p:nvSpPr>
        <p:spPr>
          <a:xfrm>
            <a:off x="743995" y="1456752"/>
            <a:ext cx="50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Typical Knowledge Distillation </a:t>
            </a:r>
            <a:endParaRPr lang="zh-TW" altLang="en-US" sz="2400" b="1" i="1" u="sng" dirty="0"/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id="{250A5426-4F8A-4B79-BE15-BD7DAB9A224F}"/>
              </a:ext>
            </a:extLst>
          </p:cNvPr>
          <p:cNvSpPr/>
          <p:nvPr/>
        </p:nvSpPr>
        <p:spPr>
          <a:xfrm>
            <a:off x="1282201" y="3070962"/>
            <a:ext cx="2256395" cy="1759522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Teacher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梯形 26">
            <a:extLst>
              <a:ext uri="{FF2B5EF4-FFF2-40B4-BE49-F238E27FC236}">
                <a16:creationId xmlns:a16="http://schemas.microsoft.com/office/drawing/2014/main" id="{1745D033-CD85-4E71-8AA0-48974568140A}"/>
              </a:ext>
            </a:extLst>
          </p:cNvPr>
          <p:cNvSpPr/>
          <p:nvPr/>
        </p:nvSpPr>
        <p:spPr>
          <a:xfrm>
            <a:off x="3931663" y="3877321"/>
            <a:ext cx="1768851" cy="97221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Student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28" name="Picture 6" descr="「貓」的圖片搜尋結果">
            <a:extLst>
              <a:ext uri="{FF2B5EF4-FFF2-40B4-BE49-F238E27FC236}">
                <a16:creationId xmlns:a16="http://schemas.microsoft.com/office/drawing/2014/main" id="{19E6DA55-E2D3-403C-9080-3CE1A46F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96" y="5370450"/>
            <a:ext cx="1548558" cy="10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E6C5324-86CB-4A5B-9A4F-E006C292B690}"/>
              </a:ext>
            </a:extLst>
          </p:cNvPr>
          <p:cNvCxnSpPr/>
          <p:nvPr/>
        </p:nvCxnSpPr>
        <p:spPr>
          <a:xfrm flipV="1">
            <a:off x="2433021" y="4897949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「貓」的圖片搜尋結果">
            <a:extLst>
              <a:ext uri="{FF2B5EF4-FFF2-40B4-BE49-F238E27FC236}">
                <a16:creationId xmlns:a16="http://schemas.microsoft.com/office/drawing/2014/main" id="{E5FBB5C6-9C62-4470-8197-1FCA905E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28" y="5395601"/>
            <a:ext cx="1548558" cy="10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A763922-970C-4EB7-8DEF-4BB3460EAF55}"/>
              </a:ext>
            </a:extLst>
          </p:cNvPr>
          <p:cNvCxnSpPr/>
          <p:nvPr/>
        </p:nvCxnSpPr>
        <p:spPr>
          <a:xfrm flipV="1">
            <a:off x="4829553" y="4923100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61554C8-38D8-4358-A242-99853615263D}"/>
              </a:ext>
            </a:extLst>
          </p:cNvPr>
          <p:cNvSpPr txBox="1"/>
          <p:nvPr/>
        </p:nvSpPr>
        <p:spPr>
          <a:xfrm>
            <a:off x="574580" y="3636317"/>
            <a:ext cx="82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fixed</a:t>
            </a:r>
            <a:endParaRPr lang="zh-TW" altLang="en-US" sz="2400" b="1" dirty="0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ACE2FA4-A746-430C-8FB3-A7360A618FFD}"/>
              </a:ext>
            </a:extLst>
          </p:cNvPr>
          <p:cNvCxnSpPr/>
          <p:nvPr/>
        </p:nvCxnSpPr>
        <p:spPr>
          <a:xfrm flipV="1">
            <a:off x="2433021" y="2582203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413E98A3-1818-40AA-835F-DFAC3CF90D53}"/>
              </a:ext>
            </a:extLst>
          </p:cNvPr>
          <p:cNvCxnSpPr/>
          <p:nvPr/>
        </p:nvCxnSpPr>
        <p:spPr>
          <a:xfrm flipV="1">
            <a:off x="4816088" y="3439171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95680AFA-1999-41A5-B8A5-B16216DD289A}"/>
              </a:ext>
            </a:extLst>
          </p:cNvPr>
          <p:cNvSpPr/>
          <p:nvPr/>
        </p:nvSpPr>
        <p:spPr>
          <a:xfrm rot="5400000">
            <a:off x="2305622" y="2007643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091099C-2CEC-4F27-84B8-A8E684039CD6}"/>
              </a:ext>
            </a:extLst>
          </p:cNvPr>
          <p:cNvSpPr/>
          <p:nvPr/>
        </p:nvSpPr>
        <p:spPr>
          <a:xfrm rot="5400000">
            <a:off x="4670463" y="2824665"/>
            <a:ext cx="209550" cy="87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BB6F808F-7E93-46C8-8FB5-79E4E44A44F2}"/>
              </a:ext>
            </a:extLst>
          </p:cNvPr>
          <p:cNvCxnSpPr>
            <a:cxnSpLocks/>
          </p:cNvCxnSpPr>
          <p:nvPr/>
        </p:nvCxnSpPr>
        <p:spPr>
          <a:xfrm flipH="1">
            <a:off x="2846563" y="2443808"/>
            <a:ext cx="1982990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FD5AB9B-5F6A-4675-9189-2AB8707F79D2}"/>
              </a:ext>
            </a:extLst>
          </p:cNvPr>
          <p:cNvSpPr txBox="1"/>
          <p:nvPr/>
        </p:nvSpPr>
        <p:spPr>
          <a:xfrm>
            <a:off x="2488662" y="1951783"/>
            <a:ext cx="36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9CED837-2A2D-4F2F-A96D-414E8E62B090}"/>
              </a:ext>
            </a:extLst>
          </p:cNvPr>
          <p:cNvCxnSpPr>
            <a:cxnSpLocks/>
          </p:cNvCxnSpPr>
          <p:nvPr/>
        </p:nvCxnSpPr>
        <p:spPr>
          <a:xfrm>
            <a:off x="4829553" y="2486529"/>
            <a:ext cx="0" cy="729678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379346F-A92C-4853-8566-FE243465FFF8}"/>
              </a:ext>
            </a:extLst>
          </p:cNvPr>
          <p:cNvSpPr txBox="1"/>
          <p:nvPr/>
        </p:nvSpPr>
        <p:spPr>
          <a:xfrm>
            <a:off x="6214066" y="3123378"/>
            <a:ext cx="82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fixed</a:t>
            </a:r>
            <a:endParaRPr lang="zh-TW" altLang="en-US" sz="2400" b="1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4602A644-9643-4795-AA22-2F6AFAFAB810}"/>
              </a:ext>
            </a:extLst>
          </p:cNvPr>
          <p:cNvCxnSpPr>
            <a:cxnSpLocks/>
          </p:cNvCxnSpPr>
          <p:nvPr/>
        </p:nvCxnSpPr>
        <p:spPr>
          <a:xfrm flipV="1">
            <a:off x="10800753" y="2249224"/>
            <a:ext cx="0" cy="261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2E01F67-678E-48C4-8E42-9C2A4D850938}"/>
              </a:ext>
            </a:extLst>
          </p:cNvPr>
          <p:cNvSpPr txBox="1"/>
          <p:nvPr/>
        </p:nvSpPr>
        <p:spPr>
          <a:xfrm>
            <a:off x="10944279" y="3558741"/>
            <a:ext cx="118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update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5995D537-F2ED-4C56-9FE9-177CDEEF1B96}"/>
              </a:ext>
            </a:extLst>
          </p:cNvPr>
          <p:cNvSpPr txBox="1"/>
          <p:nvPr/>
        </p:nvSpPr>
        <p:spPr>
          <a:xfrm>
            <a:off x="8408153" y="3116817"/>
            <a:ext cx="196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Student becomes teacher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6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6" grpId="0"/>
      <p:bldP spid="18" grpId="0" animBg="1"/>
      <p:bldP spid="22" grpId="0"/>
      <p:bldP spid="24" grpId="0" animBg="1"/>
      <p:bldP spid="25" grpId="0"/>
      <p:bldP spid="26" grpId="0" animBg="1"/>
      <p:bldP spid="27" grpId="0" animBg="1"/>
      <p:bldP spid="34" grpId="0"/>
      <p:bldP spid="37" grpId="0" animBg="1"/>
      <p:bldP spid="38" grpId="0" animBg="1"/>
      <p:bldP spid="40" grpId="0"/>
      <p:bldP spid="44" grpId="0"/>
      <p:bldP spid="50" grpId="0"/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51982B-A67B-448C-B210-7688AFB4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Bootstrapping Approaches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3FE339-B7F9-4EF4-8AD1-7CB33B81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4493" cy="4351338"/>
          </a:xfrm>
        </p:spPr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Image</a:t>
            </a:r>
            <a:endParaRPr lang="en-US" altLang="zh-TW" i="0" dirty="0">
              <a:solidFill>
                <a:srgbClr val="000000"/>
              </a:solidFill>
              <a:effectLst/>
              <a:latin typeface="Lucida Grande"/>
            </a:endParaRPr>
          </a:p>
          <a:p>
            <a:pPr lvl="1"/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Bootstrap your own latent (BYOL)</a:t>
            </a:r>
          </a:p>
          <a:p>
            <a:pPr lvl="2"/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 https://arxiv.org/abs/2006.07733</a:t>
            </a:r>
          </a:p>
          <a:p>
            <a:pPr lvl="1"/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Simple Siamese (</a:t>
            </a:r>
            <a:r>
              <a:rPr lang="en-US" altLang="zh-TW" dirty="0" err="1">
                <a:solidFill>
                  <a:srgbClr val="000000"/>
                </a:solidFill>
                <a:latin typeface="Lucida Grande"/>
              </a:rPr>
              <a:t>SimSiam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)</a:t>
            </a:r>
          </a:p>
          <a:p>
            <a:pPr lvl="2"/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https://arxiv.org/abs/2011.10566</a:t>
            </a:r>
          </a:p>
          <a:p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Speech</a:t>
            </a:r>
          </a:p>
          <a:p>
            <a:pPr lvl="1"/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Data2vec: the student learns from multiple layers of the teacher </a:t>
            </a:r>
          </a:p>
          <a:p>
            <a:pPr lvl="2"/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https://arxiv.org/abs/2202.03555</a:t>
            </a:r>
          </a:p>
          <a:p>
            <a:pPr lvl="2"/>
            <a:endParaRPr lang="zh-TW" altLang="en-US" dirty="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94232AAF-94CE-464D-A3C4-74BD5EFE8F39}"/>
              </a:ext>
            </a:extLst>
          </p:cNvPr>
          <p:cNvSpPr/>
          <p:nvPr/>
        </p:nvSpPr>
        <p:spPr>
          <a:xfrm>
            <a:off x="6435438" y="2892837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Teacher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A382C32-AB68-4E18-BEEA-500659EF549C}"/>
              </a:ext>
            </a:extLst>
          </p:cNvPr>
          <p:cNvCxnSpPr/>
          <p:nvPr/>
        </p:nvCxnSpPr>
        <p:spPr>
          <a:xfrm flipV="1">
            <a:off x="7435563" y="4256500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「貓」的圖片搜尋結果">
            <a:extLst>
              <a:ext uri="{FF2B5EF4-FFF2-40B4-BE49-F238E27FC236}">
                <a16:creationId xmlns:a16="http://schemas.microsoft.com/office/drawing/2014/main" id="{308ABFC6-5ADF-4707-BBFB-177C649D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97" y="4779609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EDC24F40-3235-4D7F-8255-20F1D590D225}"/>
              </a:ext>
            </a:extLst>
          </p:cNvPr>
          <p:cNvSpPr/>
          <p:nvPr/>
        </p:nvSpPr>
        <p:spPr>
          <a:xfrm>
            <a:off x="9786997" y="2943446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Student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7A9CC29B-E6B6-434D-8A17-7910A80B0DD2}"/>
              </a:ext>
            </a:extLst>
          </p:cNvPr>
          <p:cNvCxnSpPr/>
          <p:nvPr/>
        </p:nvCxnSpPr>
        <p:spPr>
          <a:xfrm flipV="1">
            <a:off x="10787122" y="4307109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33981BA-8C12-42A7-B091-379496FD90C5}"/>
              </a:ext>
            </a:extLst>
          </p:cNvPr>
          <p:cNvSpPr txBox="1"/>
          <p:nvPr/>
        </p:nvSpPr>
        <p:spPr>
          <a:xfrm>
            <a:off x="8657958" y="5301896"/>
            <a:ext cx="115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9038897-F08C-454E-B5E1-EBBD6C2C01AF}"/>
              </a:ext>
            </a:extLst>
          </p:cNvPr>
          <p:cNvCxnSpPr>
            <a:cxnSpLocks/>
          </p:cNvCxnSpPr>
          <p:nvPr/>
        </p:nvCxnSpPr>
        <p:spPr>
          <a:xfrm>
            <a:off x="8336044" y="5287310"/>
            <a:ext cx="167100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5E1A9B19-DBFB-4F55-9989-00E1A059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25" y="4685453"/>
            <a:ext cx="1566000" cy="9976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DD02654-0ABA-4BFC-86AE-9BCC1BD0BCA0}"/>
              </a:ext>
            </a:extLst>
          </p:cNvPr>
          <p:cNvSpPr txBox="1"/>
          <p:nvPr/>
        </p:nvSpPr>
        <p:spPr>
          <a:xfrm>
            <a:off x="8240772" y="2470016"/>
            <a:ext cx="172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00FF"/>
                </a:solidFill>
              </a:rPr>
              <a:t>Moving Average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CD225093-4B44-47D2-9D64-91C63F5FF186}"/>
              </a:ext>
            </a:extLst>
          </p:cNvPr>
          <p:cNvSpPr/>
          <p:nvPr/>
        </p:nvSpPr>
        <p:spPr>
          <a:xfrm flipH="1">
            <a:off x="8444445" y="3333720"/>
            <a:ext cx="1189807" cy="300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B0B12C6-D3C8-439F-9587-7A388F70AC99}"/>
              </a:ext>
            </a:extLst>
          </p:cNvPr>
          <p:cNvSpPr txBox="1"/>
          <p:nvPr/>
        </p:nvSpPr>
        <p:spPr>
          <a:xfrm>
            <a:off x="6538055" y="1588666"/>
            <a:ext cx="1721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i="1" u="sng" dirty="0">
                <a:solidFill>
                  <a:srgbClr val="000000"/>
                </a:solidFill>
                <a:latin typeface="Lucida Grande"/>
              </a:rPr>
              <a:t>BYOL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9EC84D3-EDDF-4C2A-BDDB-FF1C760A5A64}"/>
                  </a:ext>
                </a:extLst>
              </p:cNvPr>
              <p:cNvSpPr txBox="1"/>
              <p:nvPr/>
            </p:nvSpPr>
            <p:spPr>
              <a:xfrm>
                <a:off x="7288439" y="2902833"/>
                <a:ext cx="294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9EC84D3-EDDF-4C2A-BDDB-FF1C760A5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439" y="2902833"/>
                <a:ext cx="29424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242B2BB-F1BD-4C4F-ABDF-5C28F6427B2E}"/>
                  </a:ext>
                </a:extLst>
              </p:cNvPr>
              <p:cNvSpPr txBox="1"/>
              <p:nvPr/>
            </p:nvSpPr>
            <p:spPr>
              <a:xfrm>
                <a:off x="10628749" y="2950059"/>
                <a:ext cx="37670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242B2BB-F1BD-4C4F-ABDF-5C28F6427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749" y="2950059"/>
                <a:ext cx="37670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91466A9-6107-4F2F-BD44-21C1F9CDE7DD}"/>
                  </a:ext>
                </a:extLst>
              </p:cNvPr>
              <p:cNvSpPr txBox="1"/>
              <p:nvPr/>
            </p:nvSpPr>
            <p:spPr>
              <a:xfrm>
                <a:off x="7755203" y="2023639"/>
                <a:ext cx="30319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91466A9-6107-4F2F-BD44-21C1F9CDE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203" y="2023639"/>
                <a:ext cx="303191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09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379D8-A38E-41CE-9C99-7236B24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altLang="zh-TW" dirty="0"/>
              <a:t>5. Simply Extra Regularization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B382A6-49E1-4149-8AF1-4E0674AAA5ED}"/>
              </a:ext>
            </a:extLst>
          </p:cNvPr>
          <p:cNvSpPr txBox="1"/>
          <p:nvPr/>
        </p:nvSpPr>
        <p:spPr>
          <a:xfrm>
            <a:off x="1047750" y="1792943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Learning without negative examples</a:t>
            </a: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076AF63-B924-444E-93D3-4BA40D2CA3A3}"/>
              </a:ext>
            </a:extLst>
          </p:cNvPr>
          <p:cNvSpPr txBox="1"/>
          <p:nvPr/>
        </p:nvSpPr>
        <p:spPr>
          <a:xfrm>
            <a:off x="1312191" y="4988113"/>
            <a:ext cx="11644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Variance-Invariance-Covariance Regularization (</a:t>
            </a:r>
            <a:r>
              <a:rPr lang="en-US" altLang="zh-TW" sz="2800" dirty="0" err="1"/>
              <a:t>VICReg</a:t>
            </a:r>
            <a:r>
              <a:rPr lang="en-US" altLang="zh-TW" sz="2800" dirty="0"/>
              <a:t>) 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EF778D-A201-49BF-BFB5-BBB245FDC841}"/>
              </a:ext>
            </a:extLst>
          </p:cNvPr>
          <p:cNvSpPr txBox="1"/>
          <p:nvPr/>
        </p:nvSpPr>
        <p:spPr>
          <a:xfrm>
            <a:off x="7346035" y="5550971"/>
            <a:ext cx="3812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https://arxiv.org/abs/2105.04906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6CF23A-A88B-4278-B88B-5380F9D52C7D}"/>
              </a:ext>
            </a:extLst>
          </p:cNvPr>
          <p:cNvSpPr txBox="1"/>
          <p:nvPr/>
        </p:nvSpPr>
        <p:spPr>
          <a:xfrm>
            <a:off x="1312191" y="4180543"/>
            <a:ext cx="251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Barlow Twins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9614258-0528-4B89-B027-F1CB48BD2256}"/>
              </a:ext>
            </a:extLst>
          </p:cNvPr>
          <p:cNvSpPr txBox="1"/>
          <p:nvPr/>
        </p:nvSpPr>
        <p:spPr>
          <a:xfrm>
            <a:off x="3622865" y="42574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https://arxiv.org/abs/2103.03230</a:t>
            </a:r>
          </a:p>
        </p:txBody>
      </p:sp>
    </p:spTree>
    <p:extLst>
      <p:ext uri="{BB962C8B-B14F-4D97-AF65-F5344CB8AC3E}">
        <p14:creationId xmlns:p14="http://schemas.microsoft.com/office/powerpoint/2010/main" val="339861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梯形 40">
            <a:extLst>
              <a:ext uri="{FF2B5EF4-FFF2-40B4-BE49-F238E27FC236}">
                <a16:creationId xmlns:a16="http://schemas.microsoft.com/office/drawing/2014/main" id="{131753B7-E066-4FB3-AE3C-344FBA913394}"/>
              </a:ext>
            </a:extLst>
          </p:cNvPr>
          <p:cNvSpPr/>
          <p:nvPr/>
        </p:nvSpPr>
        <p:spPr>
          <a:xfrm>
            <a:off x="10099865" y="3618678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B1EE8C11-1C3F-479C-8F42-2713A32E6BD5}"/>
              </a:ext>
            </a:extLst>
          </p:cNvPr>
          <p:cNvCxnSpPr/>
          <p:nvPr/>
        </p:nvCxnSpPr>
        <p:spPr>
          <a:xfrm flipV="1">
            <a:off x="11099990" y="4982341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D3F89D00-2149-4FD4-A7F3-4942F87DCB28}"/>
              </a:ext>
            </a:extLst>
          </p:cNvPr>
          <p:cNvCxnSpPr/>
          <p:nvPr/>
        </p:nvCxnSpPr>
        <p:spPr>
          <a:xfrm flipV="1">
            <a:off x="11099990" y="3129919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梯形 9">
            <a:extLst>
              <a:ext uri="{FF2B5EF4-FFF2-40B4-BE49-F238E27FC236}">
                <a16:creationId xmlns:a16="http://schemas.microsoft.com/office/drawing/2014/main" id="{07382AC5-CF47-4A56-A651-58130B889AE5}"/>
              </a:ext>
            </a:extLst>
          </p:cNvPr>
          <p:cNvSpPr/>
          <p:nvPr/>
        </p:nvSpPr>
        <p:spPr>
          <a:xfrm>
            <a:off x="983113" y="3655671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0CB2027-4AC9-4A5C-B756-726C7AA1392C}"/>
              </a:ext>
            </a:extLst>
          </p:cNvPr>
          <p:cNvCxnSpPr/>
          <p:nvPr/>
        </p:nvCxnSpPr>
        <p:spPr>
          <a:xfrm flipV="1">
            <a:off x="1983238" y="5019334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「貓」的圖片搜尋結果">
            <a:extLst>
              <a:ext uri="{FF2B5EF4-FFF2-40B4-BE49-F238E27FC236}">
                <a16:creationId xmlns:a16="http://schemas.microsoft.com/office/drawing/2014/main" id="{F592CDCF-700F-43B7-904F-D88CEE9B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2" y="5466243"/>
            <a:ext cx="156686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梯形 12">
            <a:extLst>
              <a:ext uri="{FF2B5EF4-FFF2-40B4-BE49-F238E27FC236}">
                <a16:creationId xmlns:a16="http://schemas.microsoft.com/office/drawing/2014/main" id="{D8C63956-3E3A-4291-97E0-2C1C8FDD3418}"/>
              </a:ext>
            </a:extLst>
          </p:cNvPr>
          <p:cNvSpPr/>
          <p:nvPr/>
        </p:nvSpPr>
        <p:spPr>
          <a:xfrm>
            <a:off x="4029872" y="3630080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C03F53A-A1B0-4828-B4EC-12294957D99B}"/>
              </a:ext>
            </a:extLst>
          </p:cNvPr>
          <p:cNvCxnSpPr/>
          <p:nvPr/>
        </p:nvCxnSpPr>
        <p:spPr>
          <a:xfrm flipV="1">
            <a:off x="5029997" y="4993743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6DFB0E0-A650-4D32-B5AF-07F0B1DCDA19}"/>
              </a:ext>
            </a:extLst>
          </p:cNvPr>
          <p:cNvCxnSpPr/>
          <p:nvPr/>
        </p:nvCxnSpPr>
        <p:spPr>
          <a:xfrm flipV="1">
            <a:off x="1983238" y="3166912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31628645-A495-4FD4-86BF-6EB17AAB3384}"/>
              </a:ext>
            </a:extLst>
          </p:cNvPr>
          <p:cNvCxnSpPr/>
          <p:nvPr/>
        </p:nvCxnSpPr>
        <p:spPr>
          <a:xfrm flipV="1">
            <a:off x="5029997" y="3141321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4C08C5A0-EC14-4A3D-930A-C08CC21BBD09}"/>
              </a:ext>
            </a:extLst>
          </p:cNvPr>
          <p:cNvSpPr/>
          <p:nvPr/>
        </p:nvSpPr>
        <p:spPr>
          <a:xfrm>
            <a:off x="1868938" y="2243972"/>
            <a:ext cx="209550" cy="872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D9440B-BFAE-4669-9052-62A9C6645F43}"/>
              </a:ext>
            </a:extLst>
          </p:cNvPr>
          <p:cNvSpPr/>
          <p:nvPr/>
        </p:nvSpPr>
        <p:spPr>
          <a:xfrm>
            <a:off x="4900003" y="2194555"/>
            <a:ext cx="209550" cy="872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B170327-ACE2-4B88-B96E-51266050863C}"/>
              </a:ext>
            </a:extLst>
          </p:cNvPr>
          <p:cNvSpPr txBox="1"/>
          <p:nvPr/>
        </p:nvSpPr>
        <p:spPr>
          <a:xfrm>
            <a:off x="2946394" y="5988530"/>
            <a:ext cx="115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</a:t>
            </a:r>
            <a:endParaRPr lang="zh-TW" altLang="en-US" sz="2400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410E7A2-B062-448C-8FDF-04F849867094}"/>
              </a:ext>
            </a:extLst>
          </p:cNvPr>
          <p:cNvCxnSpPr>
            <a:cxnSpLocks/>
          </p:cNvCxnSpPr>
          <p:nvPr/>
        </p:nvCxnSpPr>
        <p:spPr>
          <a:xfrm>
            <a:off x="2812415" y="5940438"/>
            <a:ext cx="142335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FC9FE575-8377-452B-BC2B-606138E9CB5A}"/>
              </a:ext>
            </a:extLst>
          </p:cNvPr>
          <p:cNvCxnSpPr>
            <a:cxnSpLocks/>
          </p:cNvCxnSpPr>
          <p:nvPr/>
        </p:nvCxnSpPr>
        <p:spPr>
          <a:xfrm>
            <a:off x="2122409" y="2687870"/>
            <a:ext cx="2695169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11E38EF-B960-4BD0-B694-32C8EC7A8320}"/>
              </a:ext>
            </a:extLst>
          </p:cNvPr>
          <p:cNvSpPr txBox="1"/>
          <p:nvPr/>
        </p:nvSpPr>
        <p:spPr>
          <a:xfrm>
            <a:off x="2525543" y="2701447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D77E42DF-42A7-4303-9C64-F7748F73D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00" y="5448287"/>
            <a:ext cx="1566000" cy="997600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7E4716F-D839-43B2-B4DD-9E166CEF6EC8}"/>
              </a:ext>
            </a:extLst>
          </p:cNvPr>
          <p:cNvSpPr txBox="1"/>
          <p:nvPr/>
        </p:nvSpPr>
        <p:spPr>
          <a:xfrm>
            <a:off x="177011" y="2342070"/>
            <a:ext cx="1612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u="sng" dirty="0">
                <a:solidFill>
                  <a:srgbClr val="FF0000"/>
                </a:solidFill>
              </a:rPr>
              <a:t>Invariance</a:t>
            </a:r>
            <a:endParaRPr lang="zh-TW" altLang="en-US" sz="2400" b="1" i="1" u="sng" dirty="0">
              <a:solidFill>
                <a:srgbClr val="FF0000"/>
              </a:solidFill>
            </a:endParaRPr>
          </a:p>
        </p:txBody>
      </p:sp>
      <p:sp>
        <p:nvSpPr>
          <p:cNvPr id="28" name="梯形 27">
            <a:extLst>
              <a:ext uri="{FF2B5EF4-FFF2-40B4-BE49-F238E27FC236}">
                <a16:creationId xmlns:a16="http://schemas.microsoft.com/office/drawing/2014/main" id="{C56ED02D-906D-4FAE-9014-A1618C7C81A0}"/>
              </a:ext>
            </a:extLst>
          </p:cNvPr>
          <p:cNvSpPr/>
          <p:nvPr/>
        </p:nvSpPr>
        <p:spPr>
          <a:xfrm>
            <a:off x="8347265" y="3618678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F8742274-CFC5-4A7A-BB66-B2D0C0577E75}"/>
              </a:ext>
            </a:extLst>
          </p:cNvPr>
          <p:cNvCxnSpPr/>
          <p:nvPr/>
        </p:nvCxnSpPr>
        <p:spPr>
          <a:xfrm flipV="1">
            <a:off x="9347390" y="4982341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66C1EE9-7FBD-4DE6-A810-3B6A23227C98}"/>
              </a:ext>
            </a:extLst>
          </p:cNvPr>
          <p:cNvCxnSpPr/>
          <p:nvPr/>
        </p:nvCxnSpPr>
        <p:spPr>
          <a:xfrm flipV="1">
            <a:off x="9347390" y="3129919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2" descr="相關圖片">
            <a:extLst>
              <a:ext uri="{FF2B5EF4-FFF2-40B4-BE49-F238E27FC236}">
                <a16:creationId xmlns:a16="http://schemas.microsoft.com/office/drawing/2014/main" id="{07965056-9FAA-4E67-9806-EE0E5D979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03" y="5456393"/>
            <a:ext cx="1566862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Why Do Cats Purr?">
            <a:extLst>
              <a:ext uri="{FF2B5EF4-FFF2-40B4-BE49-F238E27FC236}">
                <a16:creationId xmlns:a16="http://schemas.microsoft.com/office/drawing/2014/main" id="{83FF44B9-F0DE-4ADC-A6EB-92F17E3A328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35" y="5406217"/>
            <a:ext cx="1566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树- 维基百科，自由的百科全书">
            <a:extLst>
              <a:ext uri="{FF2B5EF4-FFF2-40B4-BE49-F238E27FC236}">
                <a16:creationId xmlns:a16="http://schemas.microsoft.com/office/drawing/2014/main" id="{6C7AEFC5-8AC7-4F84-86A9-FD766836D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64" y="5420491"/>
            <a:ext cx="1568852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梯形 36">
            <a:extLst>
              <a:ext uri="{FF2B5EF4-FFF2-40B4-BE49-F238E27FC236}">
                <a16:creationId xmlns:a16="http://schemas.microsoft.com/office/drawing/2014/main" id="{6A39700B-BF43-49D6-A57C-DE07C36E151D}"/>
              </a:ext>
            </a:extLst>
          </p:cNvPr>
          <p:cNvSpPr/>
          <p:nvPr/>
        </p:nvSpPr>
        <p:spPr>
          <a:xfrm>
            <a:off x="6558115" y="3604404"/>
            <a:ext cx="1962150" cy="132556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Encoder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2EF13134-F3E4-4783-86F8-BF1FDC5C0219}"/>
              </a:ext>
            </a:extLst>
          </p:cNvPr>
          <p:cNvCxnSpPr/>
          <p:nvPr/>
        </p:nvCxnSpPr>
        <p:spPr>
          <a:xfrm flipV="1">
            <a:off x="7558240" y="4968067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8622A77F-697D-4496-913E-9335F162556E}"/>
              </a:ext>
            </a:extLst>
          </p:cNvPr>
          <p:cNvCxnSpPr/>
          <p:nvPr/>
        </p:nvCxnSpPr>
        <p:spPr>
          <a:xfrm flipV="1">
            <a:off x="7558240" y="3115645"/>
            <a:ext cx="0" cy="438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AC81DC42-2D9E-44A4-ADF7-71098E92E028}"/>
              </a:ext>
            </a:extLst>
          </p:cNvPr>
          <p:cNvGrpSpPr/>
          <p:nvPr/>
        </p:nvGrpSpPr>
        <p:grpSpPr>
          <a:xfrm>
            <a:off x="7425700" y="2168879"/>
            <a:ext cx="261013" cy="872331"/>
            <a:chOff x="7406650" y="2168879"/>
            <a:chExt cx="261013" cy="872331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062511A-EE3A-413F-AA28-AC66DFAE4CE6}"/>
                </a:ext>
              </a:extLst>
            </p:cNvPr>
            <p:cNvSpPr/>
            <p:nvPr/>
          </p:nvSpPr>
          <p:spPr>
            <a:xfrm>
              <a:off x="7428246" y="2168879"/>
              <a:ext cx="209550" cy="872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95F16DDE-1F9F-4A55-9EDF-3D5266D30F0E}"/>
                </a:ext>
              </a:extLst>
            </p:cNvPr>
            <p:cNvSpPr/>
            <p:nvPr/>
          </p:nvSpPr>
          <p:spPr>
            <a:xfrm>
              <a:off x="7406650" y="2194555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>
              <a:extLst>
                <a:ext uri="{FF2B5EF4-FFF2-40B4-BE49-F238E27FC236}">
                  <a16:creationId xmlns:a16="http://schemas.microsoft.com/office/drawing/2014/main" id="{8A305BCA-F8F6-4B12-AD9E-F8A08E974481}"/>
                </a:ext>
              </a:extLst>
            </p:cNvPr>
            <p:cNvSpPr/>
            <p:nvPr/>
          </p:nvSpPr>
          <p:spPr>
            <a:xfrm>
              <a:off x="7414921" y="2499737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49989B08-7735-497B-8C89-965704DCDA66}"/>
                </a:ext>
              </a:extLst>
            </p:cNvPr>
            <p:cNvSpPr/>
            <p:nvPr/>
          </p:nvSpPr>
          <p:spPr>
            <a:xfrm>
              <a:off x="7414921" y="2786113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393583F1-151B-4AB1-BC49-612EF89F2409}"/>
              </a:ext>
            </a:extLst>
          </p:cNvPr>
          <p:cNvGrpSpPr/>
          <p:nvPr/>
        </p:nvGrpSpPr>
        <p:grpSpPr>
          <a:xfrm>
            <a:off x="9216883" y="2196095"/>
            <a:ext cx="261013" cy="872331"/>
            <a:chOff x="7406650" y="2168879"/>
            <a:chExt cx="261013" cy="872331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DEE5743-4C86-4450-825B-4F5456ABD03C}"/>
                </a:ext>
              </a:extLst>
            </p:cNvPr>
            <p:cNvSpPr/>
            <p:nvPr/>
          </p:nvSpPr>
          <p:spPr>
            <a:xfrm>
              <a:off x="7428246" y="2168879"/>
              <a:ext cx="209550" cy="872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AC1848A0-F1EC-4B2D-BBD8-1E741ADDC6F8}"/>
                </a:ext>
              </a:extLst>
            </p:cNvPr>
            <p:cNvSpPr/>
            <p:nvPr/>
          </p:nvSpPr>
          <p:spPr>
            <a:xfrm>
              <a:off x="7406650" y="2194555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39A1C019-3424-4197-839B-B77C2477A93B}"/>
                </a:ext>
              </a:extLst>
            </p:cNvPr>
            <p:cNvSpPr/>
            <p:nvPr/>
          </p:nvSpPr>
          <p:spPr>
            <a:xfrm>
              <a:off x="7414921" y="2499737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2A9A9948-47A3-4C6E-BCC3-30762A291C8F}"/>
                </a:ext>
              </a:extLst>
            </p:cNvPr>
            <p:cNvSpPr/>
            <p:nvPr/>
          </p:nvSpPr>
          <p:spPr>
            <a:xfrm>
              <a:off x="7414921" y="2786113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1D09961D-56A1-40F0-81B8-E4E07CC65302}"/>
              </a:ext>
            </a:extLst>
          </p:cNvPr>
          <p:cNvGrpSpPr/>
          <p:nvPr/>
        </p:nvGrpSpPr>
        <p:grpSpPr>
          <a:xfrm>
            <a:off x="10950433" y="2213324"/>
            <a:ext cx="261013" cy="872331"/>
            <a:chOff x="7406650" y="2168879"/>
            <a:chExt cx="261013" cy="872331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05EBA67-F51D-4E25-A12E-1B2468CF95B2}"/>
                </a:ext>
              </a:extLst>
            </p:cNvPr>
            <p:cNvSpPr/>
            <p:nvPr/>
          </p:nvSpPr>
          <p:spPr>
            <a:xfrm>
              <a:off x="7428246" y="2168879"/>
              <a:ext cx="209550" cy="872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4309FDAE-D28E-4BFE-B522-1DB52C1CF9AB}"/>
                </a:ext>
              </a:extLst>
            </p:cNvPr>
            <p:cNvSpPr/>
            <p:nvPr/>
          </p:nvSpPr>
          <p:spPr>
            <a:xfrm>
              <a:off x="7406650" y="2194555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F533263E-03BB-4570-AC48-EF32FD5542A8}"/>
                </a:ext>
              </a:extLst>
            </p:cNvPr>
            <p:cNvSpPr/>
            <p:nvPr/>
          </p:nvSpPr>
          <p:spPr>
            <a:xfrm>
              <a:off x="7414921" y="2499737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F9A2FA98-B2FD-4C58-A528-A5BADFE41D79}"/>
                </a:ext>
              </a:extLst>
            </p:cNvPr>
            <p:cNvSpPr/>
            <p:nvPr/>
          </p:nvSpPr>
          <p:spPr>
            <a:xfrm>
              <a:off x="7414921" y="2786113"/>
              <a:ext cx="252742" cy="2527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20D25838-B1DE-4D32-AB47-73179A54099F}"/>
              </a:ext>
            </a:extLst>
          </p:cNvPr>
          <p:cNvSpPr txBox="1"/>
          <p:nvPr/>
        </p:nvSpPr>
        <p:spPr>
          <a:xfrm>
            <a:off x="7344468" y="623575"/>
            <a:ext cx="1612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u="sng" dirty="0">
                <a:solidFill>
                  <a:srgbClr val="FF0000"/>
                </a:solidFill>
              </a:rPr>
              <a:t>Variance</a:t>
            </a:r>
            <a:endParaRPr lang="zh-TW" altLang="en-US" sz="2400" b="1" i="1" u="sng" dirty="0">
              <a:solidFill>
                <a:srgbClr val="FF0000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B34AF8C7-7D69-41D5-AD1B-5C11A771F3D7}"/>
              </a:ext>
            </a:extLst>
          </p:cNvPr>
          <p:cNvSpPr/>
          <p:nvPr/>
        </p:nvSpPr>
        <p:spPr>
          <a:xfrm>
            <a:off x="7239000" y="2139041"/>
            <a:ext cx="4114800" cy="36087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665E3CD4-383E-4E41-B9AC-AEE198A71151}"/>
              </a:ext>
            </a:extLst>
          </p:cNvPr>
          <p:cNvSpPr txBox="1"/>
          <p:nvPr/>
        </p:nvSpPr>
        <p:spPr>
          <a:xfrm>
            <a:off x="7366064" y="1085551"/>
            <a:ext cx="503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Variance lager than a threshold</a:t>
            </a:r>
            <a:endParaRPr lang="zh-TW" altLang="en-US" sz="2400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20AE6798-95BB-45CC-BDE0-2A578B85ECAB}"/>
              </a:ext>
            </a:extLst>
          </p:cNvPr>
          <p:cNvSpPr txBox="1"/>
          <p:nvPr/>
        </p:nvSpPr>
        <p:spPr>
          <a:xfrm>
            <a:off x="194200" y="606904"/>
            <a:ext cx="1612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u="sng" dirty="0">
                <a:solidFill>
                  <a:srgbClr val="FF0000"/>
                </a:solidFill>
              </a:rPr>
              <a:t>Covariance</a:t>
            </a:r>
            <a:endParaRPr lang="zh-TW" altLang="en-US" sz="24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3" name="表格 63">
            <a:extLst>
              <a:ext uri="{FF2B5EF4-FFF2-40B4-BE49-F238E27FC236}">
                <a16:creationId xmlns:a16="http://schemas.microsoft.com/office/drawing/2014/main" id="{660B635E-9681-48B3-ADE8-CDEFD10E1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94932"/>
              </p:ext>
            </p:extLst>
          </p:nvPr>
        </p:nvGraphicFramePr>
        <p:xfrm>
          <a:off x="1982221" y="355468"/>
          <a:ext cx="14125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836">
                  <a:extLst>
                    <a:ext uri="{9D8B030D-6E8A-4147-A177-3AD203B41FA5}">
                      <a16:colId xmlns:a16="http://schemas.microsoft.com/office/drawing/2014/main" val="1907353382"/>
                    </a:ext>
                  </a:extLst>
                </a:gridCol>
                <a:gridCol w="470836">
                  <a:extLst>
                    <a:ext uri="{9D8B030D-6E8A-4147-A177-3AD203B41FA5}">
                      <a16:colId xmlns:a16="http://schemas.microsoft.com/office/drawing/2014/main" val="1955967016"/>
                    </a:ext>
                  </a:extLst>
                </a:gridCol>
                <a:gridCol w="470836">
                  <a:extLst>
                    <a:ext uri="{9D8B030D-6E8A-4147-A177-3AD203B41FA5}">
                      <a16:colId xmlns:a16="http://schemas.microsoft.com/office/drawing/2014/main" val="953347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76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48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6769"/>
                  </a:ext>
                </a:extLst>
              </a:tr>
            </a:tbl>
          </a:graphicData>
        </a:graphic>
      </p:graphicFrame>
      <p:sp>
        <p:nvSpPr>
          <p:cNvPr id="64" name="文字方塊 63">
            <a:extLst>
              <a:ext uri="{FF2B5EF4-FFF2-40B4-BE49-F238E27FC236}">
                <a16:creationId xmlns:a16="http://schemas.microsoft.com/office/drawing/2014/main" id="{CF3F7504-446F-417D-AA36-885448D469BC}"/>
              </a:ext>
            </a:extLst>
          </p:cNvPr>
          <p:cNvSpPr txBox="1"/>
          <p:nvPr/>
        </p:nvSpPr>
        <p:spPr>
          <a:xfrm>
            <a:off x="137384" y="1115624"/>
            <a:ext cx="2704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Off-diagonal elements close to 0</a:t>
            </a:r>
            <a:endParaRPr lang="zh-TW" altLang="en-US" sz="2400" dirty="0"/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BE1E318A-5E9E-4D8F-A8E7-E72F1F8E059F}"/>
              </a:ext>
            </a:extLst>
          </p:cNvPr>
          <p:cNvSpPr/>
          <p:nvPr/>
        </p:nvSpPr>
        <p:spPr>
          <a:xfrm>
            <a:off x="7029450" y="1985014"/>
            <a:ext cx="4614172" cy="13255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A69F05A-DD25-4ECE-A15B-19B735680A9F}"/>
              </a:ext>
            </a:extLst>
          </p:cNvPr>
          <p:cNvCxnSpPr>
            <a:cxnSpLocks/>
          </p:cNvCxnSpPr>
          <p:nvPr/>
        </p:nvCxnSpPr>
        <p:spPr>
          <a:xfrm flipH="1" flipV="1">
            <a:off x="3559296" y="1426107"/>
            <a:ext cx="3470154" cy="1021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D5EA2D00-F1B8-4C33-AE72-9ACFE6102624}"/>
              </a:ext>
            </a:extLst>
          </p:cNvPr>
          <p:cNvSpPr txBox="1"/>
          <p:nvPr/>
        </p:nvSpPr>
        <p:spPr>
          <a:xfrm>
            <a:off x="9719110" y="1411062"/>
            <a:ext cx="282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Prevent collapse 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A3BFF95-391D-4E05-B0CA-7531AA8BBE55}"/>
              </a:ext>
            </a:extLst>
          </p:cNvPr>
          <p:cNvGrpSpPr/>
          <p:nvPr/>
        </p:nvGrpSpPr>
        <p:grpSpPr>
          <a:xfrm>
            <a:off x="4080853" y="207472"/>
            <a:ext cx="1261453" cy="1261453"/>
            <a:chOff x="4080853" y="207472"/>
            <a:chExt cx="1261453" cy="1261453"/>
          </a:xfrm>
        </p:grpSpPr>
        <p:cxnSp>
          <p:nvCxnSpPr>
            <p:cNvPr id="4" name="直線單箭頭接點 3">
              <a:extLst>
                <a:ext uri="{FF2B5EF4-FFF2-40B4-BE49-F238E27FC236}">
                  <a16:creationId xmlns:a16="http://schemas.microsoft.com/office/drawing/2014/main" id="{A5EFC965-F1D7-4567-9417-AC24088C8774}"/>
                </a:ext>
              </a:extLst>
            </p:cNvPr>
            <p:cNvCxnSpPr/>
            <p:nvPr/>
          </p:nvCxnSpPr>
          <p:spPr>
            <a:xfrm>
              <a:off x="4080853" y="838200"/>
              <a:ext cx="126145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2D26AEB3-734A-42BA-ABBE-B6A7671060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72747" y="838199"/>
              <a:ext cx="126145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C921F97C-6BBF-40B3-91D1-551799287E19}"/>
                </a:ext>
              </a:extLst>
            </p:cNvPr>
            <p:cNvSpPr/>
            <p:nvPr/>
          </p:nvSpPr>
          <p:spPr>
            <a:xfrm>
              <a:off x="4810003" y="627914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34C745C1-E1C1-4C66-A3CF-31F2C94D01B2}"/>
                </a:ext>
              </a:extLst>
            </p:cNvPr>
            <p:cNvSpPr/>
            <p:nvPr/>
          </p:nvSpPr>
          <p:spPr>
            <a:xfrm>
              <a:off x="4930596" y="521577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橢圓 73">
              <a:extLst>
                <a:ext uri="{FF2B5EF4-FFF2-40B4-BE49-F238E27FC236}">
                  <a16:creationId xmlns:a16="http://schemas.microsoft.com/office/drawing/2014/main" id="{28501CA5-EF51-40DB-930F-9A5E22233806}"/>
                </a:ext>
              </a:extLst>
            </p:cNvPr>
            <p:cNvSpPr/>
            <p:nvPr/>
          </p:nvSpPr>
          <p:spPr>
            <a:xfrm>
              <a:off x="5045503" y="430857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橢圓 74">
              <a:extLst>
                <a:ext uri="{FF2B5EF4-FFF2-40B4-BE49-F238E27FC236}">
                  <a16:creationId xmlns:a16="http://schemas.microsoft.com/office/drawing/2014/main" id="{BBE0A5AE-2076-41F3-99DF-0906089AFFEA}"/>
                </a:ext>
              </a:extLst>
            </p:cNvPr>
            <p:cNvSpPr/>
            <p:nvPr/>
          </p:nvSpPr>
          <p:spPr>
            <a:xfrm>
              <a:off x="5143537" y="340857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33CC300D-BB65-47DA-ABAA-6A2E17FE1D69}"/>
                </a:ext>
              </a:extLst>
            </p:cNvPr>
            <p:cNvSpPr/>
            <p:nvPr/>
          </p:nvSpPr>
          <p:spPr>
            <a:xfrm>
              <a:off x="4182958" y="1175867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C4FD3AE3-D783-4034-9702-0D732ED6069F}"/>
                </a:ext>
              </a:extLst>
            </p:cNvPr>
            <p:cNvSpPr/>
            <p:nvPr/>
          </p:nvSpPr>
          <p:spPr>
            <a:xfrm>
              <a:off x="4303551" y="1069530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>
              <a:extLst>
                <a:ext uri="{FF2B5EF4-FFF2-40B4-BE49-F238E27FC236}">
                  <a16:creationId xmlns:a16="http://schemas.microsoft.com/office/drawing/2014/main" id="{1CAE39F9-2AA2-49C4-8AA0-FC11A934DA77}"/>
                </a:ext>
              </a:extLst>
            </p:cNvPr>
            <p:cNvSpPr/>
            <p:nvPr/>
          </p:nvSpPr>
          <p:spPr>
            <a:xfrm>
              <a:off x="4418458" y="978810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48485A97-7D35-4605-85A1-DCC2EA2092C4}"/>
                </a:ext>
              </a:extLst>
            </p:cNvPr>
            <p:cNvSpPr/>
            <p:nvPr/>
          </p:nvSpPr>
          <p:spPr>
            <a:xfrm>
              <a:off x="4516492" y="888810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1497999E-E9A2-46D3-982F-B3D951F333E6}"/>
              </a:ext>
            </a:extLst>
          </p:cNvPr>
          <p:cNvGrpSpPr/>
          <p:nvPr/>
        </p:nvGrpSpPr>
        <p:grpSpPr>
          <a:xfrm>
            <a:off x="5889319" y="214628"/>
            <a:ext cx="1261453" cy="1261453"/>
            <a:chOff x="5661721" y="194840"/>
            <a:chExt cx="1261453" cy="1261453"/>
          </a:xfrm>
        </p:grpSpPr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22EC377C-D0CA-4A37-B739-621B7737961A}"/>
                </a:ext>
              </a:extLst>
            </p:cNvPr>
            <p:cNvCxnSpPr/>
            <p:nvPr/>
          </p:nvCxnSpPr>
          <p:spPr>
            <a:xfrm>
              <a:off x="5661721" y="825568"/>
              <a:ext cx="126145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9B7614DC-279D-4A9E-9590-2CB43422FE8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3615" y="825567"/>
              <a:ext cx="126145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>
              <a:extLst>
                <a:ext uri="{FF2B5EF4-FFF2-40B4-BE49-F238E27FC236}">
                  <a16:creationId xmlns:a16="http://schemas.microsoft.com/office/drawing/2014/main" id="{3EDE7C34-0CA5-4995-AB8C-3103FB43E7F8}"/>
                </a:ext>
              </a:extLst>
            </p:cNvPr>
            <p:cNvSpPr/>
            <p:nvPr/>
          </p:nvSpPr>
          <p:spPr>
            <a:xfrm>
              <a:off x="6399248" y="486615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147BB105-E3C0-4A0F-913D-A3E47A043E6E}"/>
                </a:ext>
              </a:extLst>
            </p:cNvPr>
            <p:cNvSpPr/>
            <p:nvPr/>
          </p:nvSpPr>
          <p:spPr>
            <a:xfrm>
              <a:off x="6558115" y="655448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955ABAEE-72E8-482C-AFAD-6948222C3FF3}"/>
                </a:ext>
              </a:extLst>
            </p:cNvPr>
            <p:cNvSpPr/>
            <p:nvPr/>
          </p:nvSpPr>
          <p:spPr>
            <a:xfrm>
              <a:off x="6566896" y="940809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0CE076FC-6008-4575-A48F-2670878735E0}"/>
                </a:ext>
              </a:extLst>
            </p:cNvPr>
            <p:cNvSpPr/>
            <p:nvPr/>
          </p:nvSpPr>
          <p:spPr>
            <a:xfrm>
              <a:off x="6409713" y="1130867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05D33AFA-394D-4189-B6A6-4FFAB45A0ECE}"/>
                </a:ext>
              </a:extLst>
            </p:cNvPr>
            <p:cNvSpPr/>
            <p:nvPr/>
          </p:nvSpPr>
          <p:spPr>
            <a:xfrm>
              <a:off x="6042812" y="466887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5DB12989-41FF-4A38-A3FD-AF00D1CBD8F4}"/>
                </a:ext>
              </a:extLst>
            </p:cNvPr>
            <p:cNvSpPr/>
            <p:nvPr/>
          </p:nvSpPr>
          <p:spPr>
            <a:xfrm>
              <a:off x="5885629" y="656945"/>
              <a:ext cx="90000" cy="9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6BB9CCEB-0416-4CEF-B74A-EFBB405B7715}"/>
                </a:ext>
              </a:extLst>
            </p:cNvPr>
            <p:cNvGrpSpPr/>
            <p:nvPr/>
          </p:nvGrpSpPr>
          <p:grpSpPr>
            <a:xfrm>
              <a:off x="5894197" y="952307"/>
              <a:ext cx="248867" cy="258833"/>
              <a:chOff x="6551648" y="639015"/>
              <a:chExt cx="248867" cy="258833"/>
            </a:xfrm>
          </p:grpSpPr>
          <p:sp>
            <p:nvSpPr>
              <p:cNvPr id="86" name="橢圓 85">
                <a:extLst>
                  <a:ext uri="{FF2B5EF4-FFF2-40B4-BE49-F238E27FC236}">
                    <a16:creationId xmlns:a16="http://schemas.microsoft.com/office/drawing/2014/main" id="{8087677C-7310-4A5C-BF1C-54787982C4A3}"/>
                  </a:ext>
                </a:extLst>
              </p:cNvPr>
              <p:cNvSpPr/>
              <p:nvPr/>
            </p:nvSpPr>
            <p:spPr>
              <a:xfrm>
                <a:off x="6551648" y="639015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587A2744-A329-466E-9CC7-39F8C92D63A2}"/>
                  </a:ext>
                </a:extLst>
              </p:cNvPr>
              <p:cNvSpPr/>
              <p:nvPr/>
            </p:nvSpPr>
            <p:spPr>
              <a:xfrm>
                <a:off x="6710515" y="807848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B320CFFE-1683-42CA-8FF7-5940BE2FD05F}"/>
              </a:ext>
            </a:extLst>
          </p:cNvPr>
          <p:cNvSpPr/>
          <p:nvPr/>
        </p:nvSpPr>
        <p:spPr>
          <a:xfrm>
            <a:off x="5532187" y="616381"/>
            <a:ext cx="273794" cy="44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3F312E5-78C1-41B0-8AF8-F3B6AAECF57A}"/>
              </a:ext>
            </a:extLst>
          </p:cNvPr>
          <p:cNvSpPr txBox="1"/>
          <p:nvPr/>
        </p:nvSpPr>
        <p:spPr>
          <a:xfrm>
            <a:off x="7866397" y="98404"/>
            <a:ext cx="244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Audio</a:t>
            </a:r>
            <a:r>
              <a:rPr lang="en-US" altLang="zh-TW" sz="2400" dirty="0"/>
              <a:t>: </a:t>
            </a:r>
            <a:r>
              <a:rPr lang="en-US" altLang="zh-TW" sz="2400" dirty="0" err="1"/>
              <a:t>DeLoRes</a:t>
            </a:r>
            <a:r>
              <a:rPr lang="en-US" altLang="zh-TW" sz="2400" dirty="0"/>
              <a:t>  </a:t>
            </a:r>
            <a:endParaRPr lang="zh-TW" altLang="en-US" sz="2400" dirty="0"/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669E78E5-161C-4FDC-BFC4-EE0B163F1643}"/>
              </a:ext>
            </a:extLst>
          </p:cNvPr>
          <p:cNvSpPr txBox="1"/>
          <p:nvPr/>
        </p:nvSpPr>
        <p:spPr>
          <a:xfrm>
            <a:off x="8892102" y="474873"/>
            <a:ext cx="6439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https://arxiv.org/abs/2203.13628</a:t>
            </a:r>
          </a:p>
        </p:txBody>
      </p:sp>
    </p:spTree>
    <p:extLst>
      <p:ext uri="{BB962C8B-B14F-4D97-AF65-F5344CB8AC3E}">
        <p14:creationId xmlns:p14="http://schemas.microsoft.com/office/powerpoint/2010/main" val="35395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 animBg="1"/>
      <p:bldP spid="37" grpId="0" animBg="1"/>
      <p:bldP spid="60" grpId="0" animBg="1"/>
      <p:bldP spid="61" grpId="0"/>
      <p:bldP spid="62" grpId="0"/>
      <p:bldP spid="64" grpId="0"/>
      <p:bldP spid="66" grpId="0" animBg="1"/>
      <p:bldP spid="67" grpId="0"/>
      <p:bldP spid="9" grpId="0" animBg="1"/>
      <p:bldP spid="24" grpId="0"/>
      <p:bldP spid="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5138B-9307-4C58-9D0F-7FABA13C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  </a:t>
            </a:r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7D02812-95EC-4E4E-A4BE-1EA25CCCF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39157"/>
              </p:ext>
            </p:extLst>
          </p:nvPr>
        </p:nvGraphicFramePr>
        <p:xfrm>
          <a:off x="1105108" y="2515147"/>
          <a:ext cx="998178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261">
                  <a:extLst>
                    <a:ext uri="{9D8B030D-6E8A-4147-A177-3AD203B41FA5}">
                      <a16:colId xmlns:a16="http://schemas.microsoft.com/office/drawing/2014/main" val="1637358067"/>
                    </a:ext>
                  </a:extLst>
                </a:gridCol>
                <a:gridCol w="3327261">
                  <a:extLst>
                    <a:ext uri="{9D8B030D-6E8A-4147-A177-3AD203B41FA5}">
                      <a16:colId xmlns:a16="http://schemas.microsoft.com/office/drawing/2014/main" val="230288883"/>
                    </a:ext>
                  </a:extLst>
                </a:gridCol>
                <a:gridCol w="3327261">
                  <a:extLst>
                    <a:ext uri="{9D8B030D-6E8A-4147-A177-3AD203B41FA5}">
                      <a16:colId xmlns:a16="http://schemas.microsoft.com/office/drawing/2014/main" val="108639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Image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Speech / Audio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51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Generative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GPT for image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Mockingjay, APC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9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Predictive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Rotation Prediction, etc.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HuBERT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28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Contrastive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SimCLR</a:t>
                      </a:r>
                      <a:r>
                        <a:rPr lang="en-US" altLang="zh-TW" sz="2400" dirty="0"/>
                        <a:t>, </a:t>
                      </a:r>
                      <a:r>
                        <a:rPr lang="en-US" altLang="zh-TW" sz="2400" dirty="0" err="1"/>
                        <a:t>MoCo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CPC, Wav2vec series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4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Bootstrapping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BYOL, </a:t>
                      </a:r>
                      <a:r>
                        <a:rPr lang="en-US" altLang="zh-TW" sz="2400" dirty="0" err="1">
                          <a:solidFill>
                            <a:srgbClr val="000000"/>
                          </a:solidFill>
                          <a:latin typeface="Lucida Grande"/>
                        </a:rPr>
                        <a:t>SimSiam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Data2vec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73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Regularization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Barlow Twins,</a:t>
                      </a:r>
                      <a:r>
                        <a:rPr lang="zh-TW" altLang="en-US" sz="2400" dirty="0"/>
                        <a:t> </a:t>
                      </a:r>
                      <a:r>
                        <a:rPr lang="en-US" altLang="zh-TW" sz="2400" dirty="0" err="1"/>
                        <a:t>VICReg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DeLoRes</a:t>
                      </a:r>
                      <a:r>
                        <a:rPr lang="en-US" altLang="zh-TW" sz="2400" dirty="0"/>
                        <a:t> 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92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4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EF4FB2-538B-4652-ADA0-29117F6D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peech processing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niversal </a:t>
            </a:r>
            <a:r>
              <a:rPr kumimoji="0" lang="en-US" altLang="zh-TW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PER</a:t>
            </a:r>
            <a:r>
              <a:rPr kumimoji="0" lang="en-US" altLang="zh-TW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formance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enchmark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(SUPERB)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C99720-4DBB-4BDF-B944-F79F9A986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48" y="1702849"/>
            <a:ext cx="8984156" cy="3740484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C8E70E61-7098-48DB-9417-AF5360B1FBA7}"/>
              </a:ext>
            </a:extLst>
          </p:cNvPr>
          <p:cNvSpPr/>
          <p:nvPr/>
        </p:nvSpPr>
        <p:spPr>
          <a:xfrm>
            <a:off x="10227719" y="2347026"/>
            <a:ext cx="989215" cy="59851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09294B-79AC-4C8B-8205-8FBAB810461F}"/>
              </a:ext>
            </a:extLst>
          </p:cNvPr>
          <p:cNvSpPr txBox="1"/>
          <p:nvPr/>
        </p:nvSpPr>
        <p:spPr>
          <a:xfrm>
            <a:off x="10148842" y="3037156"/>
            <a:ext cx="175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Published </a:t>
            </a:r>
          </a:p>
          <a:p>
            <a:r>
              <a:rPr lang="en-US" altLang="zh-TW" sz="2400" dirty="0"/>
              <a:t>at IS 2021</a:t>
            </a:r>
            <a:endParaRPr lang="zh-TW" altLang="en-US" sz="2400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0293AED-CDBA-4BE2-AAD3-9E622E9A8F49}"/>
              </a:ext>
            </a:extLst>
          </p:cNvPr>
          <p:cNvSpPr/>
          <p:nvPr/>
        </p:nvSpPr>
        <p:spPr>
          <a:xfrm>
            <a:off x="10227719" y="4132259"/>
            <a:ext cx="989215" cy="598516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C4C0DE-8122-4675-9970-211FAF73738F}"/>
              </a:ext>
            </a:extLst>
          </p:cNvPr>
          <p:cNvSpPr txBox="1"/>
          <p:nvPr/>
        </p:nvSpPr>
        <p:spPr>
          <a:xfrm>
            <a:off x="10148843" y="4787131"/>
            <a:ext cx="187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Published </a:t>
            </a:r>
          </a:p>
          <a:p>
            <a:r>
              <a:rPr lang="en-US" altLang="zh-TW" sz="2400" dirty="0"/>
              <a:t>at ACL 2022</a:t>
            </a:r>
            <a:endParaRPr lang="zh-TW" altLang="en-US" sz="2400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7DD1E3B7-A652-4F3A-B3EE-2DB0B41F48C3}"/>
              </a:ext>
            </a:extLst>
          </p:cNvPr>
          <p:cNvGrpSpPr/>
          <p:nvPr/>
        </p:nvGrpSpPr>
        <p:grpSpPr>
          <a:xfrm>
            <a:off x="1474992" y="5618128"/>
            <a:ext cx="7868668" cy="1087472"/>
            <a:chOff x="3403785" y="5770528"/>
            <a:chExt cx="7868668" cy="1087472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125D05D2-18E4-4019-B578-3202FCC4CB8B}"/>
                </a:ext>
              </a:extLst>
            </p:cNvPr>
            <p:cNvGrpSpPr/>
            <p:nvPr/>
          </p:nvGrpSpPr>
          <p:grpSpPr>
            <a:xfrm>
              <a:off x="3403785" y="5770528"/>
              <a:ext cx="1275425" cy="1087472"/>
              <a:chOff x="360603" y="5785658"/>
              <a:chExt cx="1275425" cy="1087472"/>
            </a:xfrm>
          </p:grpSpPr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AC0C9A87-9C79-49AA-B607-C5BE446A08DB}"/>
                  </a:ext>
                </a:extLst>
              </p:cNvPr>
              <p:cNvSpPr/>
              <p:nvPr/>
            </p:nvSpPr>
            <p:spPr>
              <a:xfrm>
                <a:off x="438312" y="5785658"/>
                <a:ext cx="1046381" cy="598516"/>
              </a:xfrm>
              <a:prstGeom prst="round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B32A1FA-647B-4F5B-9977-29DD86C6F469}"/>
                  </a:ext>
                </a:extLst>
              </p:cNvPr>
              <p:cNvSpPr txBox="1"/>
              <p:nvPr/>
            </p:nvSpPr>
            <p:spPr>
              <a:xfrm>
                <a:off x="360603" y="6411465"/>
                <a:ext cx="127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Content</a:t>
                </a:r>
                <a:endParaRPr lang="zh-TW" altLang="en-US" sz="2400" dirty="0"/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8398DF3B-BE31-491E-B931-EE39441ADCD2}"/>
                </a:ext>
              </a:extLst>
            </p:cNvPr>
            <p:cNvGrpSpPr/>
            <p:nvPr/>
          </p:nvGrpSpPr>
          <p:grpSpPr>
            <a:xfrm>
              <a:off x="6297290" y="5770528"/>
              <a:ext cx="1964337" cy="1072342"/>
              <a:chOff x="3170114" y="5785658"/>
              <a:chExt cx="1964337" cy="1072342"/>
            </a:xfrm>
          </p:grpSpPr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4EF493CB-2054-42B0-9453-7FF5F5102401}"/>
                  </a:ext>
                </a:extLst>
              </p:cNvPr>
              <p:cNvSpPr/>
              <p:nvPr/>
            </p:nvSpPr>
            <p:spPr>
              <a:xfrm>
                <a:off x="3505336" y="5785658"/>
                <a:ext cx="1046381" cy="598516"/>
              </a:xfrm>
              <a:prstGeom prst="roundRect">
                <a:avLst/>
              </a:prstGeom>
              <a:solidFill>
                <a:srgbClr val="EEEEEE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CA2759E2-029E-4B4F-B484-FFBE775FACC0}"/>
                  </a:ext>
                </a:extLst>
              </p:cNvPr>
              <p:cNvSpPr txBox="1"/>
              <p:nvPr/>
            </p:nvSpPr>
            <p:spPr>
              <a:xfrm>
                <a:off x="3170114" y="6396335"/>
                <a:ext cx="19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Paralinguistic</a:t>
                </a:r>
                <a:endParaRPr lang="zh-TW" altLang="en-US" sz="2400" dirty="0"/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5A1F61AF-58ED-4D3A-A49E-5C58F9AC09AB}"/>
                </a:ext>
              </a:extLst>
            </p:cNvPr>
            <p:cNvGrpSpPr/>
            <p:nvPr/>
          </p:nvGrpSpPr>
          <p:grpSpPr>
            <a:xfrm>
              <a:off x="4622517" y="5770528"/>
              <a:ext cx="1964337" cy="1072342"/>
              <a:chOff x="1331033" y="5785658"/>
              <a:chExt cx="1964337" cy="1072342"/>
            </a:xfrm>
          </p:grpSpPr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C3CB3797-4E3F-4D1D-8F72-0535A49CAFAA}"/>
                  </a:ext>
                </a:extLst>
              </p:cNvPr>
              <p:cNvSpPr/>
              <p:nvPr/>
            </p:nvSpPr>
            <p:spPr>
              <a:xfrm>
                <a:off x="1762809" y="5785658"/>
                <a:ext cx="1046381" cy="598516"/>
              </a:xfrm>
              <a:prstGeom prst="roundRect">
                <a:avLst/>
              </a:prstGeom>
              <a:solidFill>
                <a:srgbClr val="D9D2E9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8E2CF04-366D-4380-A31D-17423A11474E}"/>
                  </a:ext>
                </a:extLst>
              </p:cNvPr>
              <p:cNvSpPr txBox="1"/>
              <p:nvPr/>
            </p:nvSpPr>
            <p:spPr>
              <a:xfrm>
                <a:off x="1331033" y="6396335"/>
                <a:ext cx="19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Speaker</a:t>
                </a:r>
                <a:endParaRPr lang="zh-TW" altLang="en-US" sz="2400" dirty="0"/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62822268-A41C-4E8D-BAE1-A89B31DAEC90}"/>
                </a:ext>
              </a:extLst>
            </p:cNvPr>
            <p:cNvGrpSpPr/>
            <p:nvPr/>
          </p:nvGrpSpPr>
          <p:grpSpPr>
            <a:xfrm>
              <a:off x="8123388" y="5770528"/>
              <a:ext cx="1445273" cy="1049356"/>
              <a:chOff x="5273139" y="5781193"/>
              <a:chExt cx="1445273" cy="1049356"/>
            </a:xfrm>
          </p:grpSpPr>
          <p:sp>
            <p:nvSpPr>
              <p:cNvPr id="21" name="矩形: 圓角 20">
                <a:extLst>
                  <a:ext uri="{FF2B5EF4-FFF2-40B4-BE49-F238E27FC236}">
                    <a16:creationId xmlns:a16="http://schemas.microsoft.com/office/drawing/2014/main" id="{7663FBB8-819A-4498-B3B5-CC1318A84841}"/>
                  </a:ext>
                </a:extLst>
              </p:cNvPr>
              <p:cNvSpPr/>
              <p:nvPr/>
            </p:nvSpPr>
            <p:spPr>
              <a:xfrm>
                <a:off x="5437500" y="5781193"/>
                <a:ext cx="1046381" cy="598516"/>
              </a:xfrm>
              <a:prstGeom prst="roundRect">
                <a:avLst/>
              </a:prstGeom>
              <a:solidFill>
                <a:srgbClr val="FCE5CD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F7728081-1887-430D-9DBC-D7C0617EC75E}"/>
                  </a:ext>
                </a:extLst>
              </p:cNvPr>
              <p:cNvSpPr txBox="1"/>
              <p:nvPr/>
            </p:nvSpPr>
            <p:spPr>
              <a:xfrm>
                <a:off x="5273139" y="6368884"/>
                <a:ext cx="1445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Semantic</a:t>
                </a:r>
                <a:endParaRPr lang="zh-TW" altLang="en-US" sz="2400" dirty="0"/>
              </a:p>
            </p:txBody>
          </p: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698095DB-09D4-49D4-B9A5-7FE2BC2262AF}"/>
                </a:ext>
              </a:extLst>
            </p:cNvPr>
            <p:cNvGrpSpPr/>
            <p:nvPr/>
          </p:nvGrpSpPr>
          <p:grpSpPr>
            <a:xfrm>
              <a:off x="9633043" y="5770528"/>
              <a:ext cx="1639410" cy="1032255"/>
              <a:chOff x="7083816" y="5797819"/>
              <a:chExt cx="1639410" cy="1032255"/>
            </a:xfrm>
          </p:grpSpPr>
          <p:sp>
            <p:nvSpPr>
              <p:cNvPr id="24" name="矩形: 圓角 23">
                <a:extLst>
                  <a:ext uri="{FF2B5EF4-FFF2-40B4-BE49-F238E27FC236}">
                    <a16:creationId xmlns:a16="http://schemas.microsoft.com/office/drawing/2014/main" id="{F2778975-48B0-4B1F-9675-33E0B5A16986}"/>
                  </a:ext>
                </a:extLst>
              </p:cNvPr>
              <p:cNvSpPr/>
              <p:nvPr/>
            </p:nvSpPr>
            <p:spPr>
              <a:xfrm>
                <a:off x="7340624" y="5797819"/>
                <a:ext cx="1046381" cy="598516"/>
              </a:xfrm>
              <a:prstGeom prst="roundRect">
                <a:avLst/>
              </a:prstGeom>
              <a:solidFill>
                <a:srgbClr val="F4CCCC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49C71F9-CBA4-4FF9-9E21-4036144F2EF5}"/>
                  </a:ext>
                </a:extLst>
              </p:cNvPr>
              <p:cNvSpPr txBox="1"/>
              <p:nvPr/>
            </p:nvSpPr>
            <p:spPr>
              <a:xfrm>
                <a:off x="7083816" y="6368409"/>
                <a:ext cx="16394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Synthesis</a:t>
                </a:r>
                <a:endParaRPr lang="zh-TW" altLang="en-US" sz="2400" dirty="0"/>
              </a:p>
            </p:txBody>
          </p: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7D8D85A-8799-4E0C-8200-FDB8E3BE5F95}"/>
              </a:ext>
            </a:extLst>
          </p:cNvPr>
          <p:cNvSpPr/>
          <p:nvPr/>
        </p:nvSpPr>
        <p:spPr>
          <a:xfrm>
            <a:off x="5306518" y="4512039"/>
            <a:ext cx="2654540" cy="93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148BFF3-AFA8-40AE-A863-9654453E6745}"/>
              </a:ext>
            </a:extLst>
          </p:cNvPr>
          <p:cNvSpPr txBox="1"/>
          <p:nvPr/>
        </p:nvSpPr>
        <p:spPr>
          <a:xfrm>
            <a:off x="7639868" y="1109131"/>
            <a:ext cx="4265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hlinkClick r:id="rId3"/>
              </a:rPr>
              <a:t>https://superbbenchmark.org/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91593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5FBBAC1-10B1-4D58-8516-1345C5924795}"/>
              </a:ext>
            </a:extLst>
          </p:cNvPr>
          <p:cNvGrpSpPr/>
          <p:nvPr/>
        </p:nvGrpSpPr>
        <p:grpSpPr>
          <a:xfrm>
            <a:off x="1590067" y="984444"/>
            <a:ext cx="8707065" cy="2014469"/>
            <a:chOff x="255043" y="4735513"/>
            <a:chExt cx="8707065" cy="2014469"/>
          </a:xfrm>
        </p:grpSpPr>
        <p:pic>
          <p:nvPicPr>
            <p:cNvPr id="5" name="圖片 4" descr="一張含有 文字 的圖片&#10;&#10;自動產生的描述">
              <a:extLst>
                <a:ext uri="{FF2B5EF4-FFF2-40B4-BE49-F238E27FC236}">
                  <a16:creationId xmlns:a16="http://schemas.microsoft.com/office/drawing/2014/main" id="{3CFBCD55-15EF-4DA0-A587-DEF77D15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043" y="4735513"/>
              <a:ext cx="8707065" cy="1638529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8436568C-FC6D-4195-ACEF-AEE2FCA7E828}"/>
                </a:ext>
              </a:extLst>
            </p:cNvPr>
            <p:cNvSpPr txBox="1"/>
            <p:nvPr/>
          </p:nvSpPr>
          <p:spPr>
            <a:xfrm>
              <a:off x="1793053" y="6288317"/>
              <a:ext cx="56310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buClr>
                  <a:srgbClr val="000000"/>
                </a:buClr>
              </a:pPr>
              <a:r>
                <a:rPr lang="en-US" altLang="zh-TW" sz="2400" kern="0" dirty="0">
                  <a:solidFill>
                    <a:srgbClr val="000000"/>
                  </a:solidFill>
                  <a:cs typeface="Arial"/>
                  <a:sym typeface="Arial"/>
                </a:rPr>
                <a:t>Presented at INTERSPEECH 2021</a:t>
              </a: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F7BC7E77-DC52-4663-B230-DABE76A58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67205"/>
            <a:ext cx="9144000" cy="184377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A0D8CB8-239A-4DE2-922B-AF97D7E71F67}"/>
              </a:ext>
            </a:extLst>
          </p:cNvPr>
          <p:cNvSpPr txBox="1"/>
          <p:nvPr/>
        </p:nvSpPr>
        <p:spPr>
          <a:xfrm>
            <a:off x="3867528" y="5468820"/>
            <a:ext cx="41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 be appeared at ACL 2022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36B7965-4D83-4D40-A9D0-19158EAD8FFE}"/>
              </a:ext>
            </a:extLst>
          </p:cNvPr>
          <p:cNvSpPr txBox="1"/>
          <p:nvPr/>
        </p:nvSpPr>
        <p:spPr>
          <a:xfrm>
            <a:off x="4203629" y="2916548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https://arxiv.org/abs/2105.01051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5FA1160-BEBF-48B7-A6B1-3EA9ABB10640}"/>
              </a:ext>
            </a:extLst>
          </p:cNvPr>
          <p:cNvSpPr txBox="1"/>
          <p:nvPr/>
        </p:nvSpPr>
        <p:spPr>
          <a:xfrm>
            <a:off x="7064115" y="593464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https://arxiv.org/abs/2203.06849</a:t>
            </a:r>
          </a:p>
        </p:txBody>
      </p:sp>
    </p:spTree>
    <p:extLst>
      <p:ext uri="{BB962C8B-B14F-4D97-AF65-F5344CB8AC3E}">
        <p14:creationId xmlns:p14="http://schemas.microsoft.com/office/powerpoint/2010/main" val="226115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F42617-7029-42C7-9BC6-1CC6B73F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peech processing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niversal </a:t>
            </a:r>
            <a:r>
              <a:rPr kumimoji="0" lang="en-US" altLang="zh-TW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PER</a:t>
            </a:r>
            <a:r>
              <a:rPr kumimoji="0" lang="en-US" altLang="zh-TW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formance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enchmark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(SUPERB)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CE7551-F2F1-4FFB-A9DF-52DBC106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To learn more: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solidFill>
                  <a:srgbClr val="24292E"/>
                </a:solidFill>
                <a:latin typeface="-apple-system"/>
                <a:ea typeface="新細明體" panose="02020500000000000000" pitchFamily="18" charset="-120"/>
                <a:cs typeface="+mn-cs"/>
              </a:rPr>
              <a:t>Toolkit – S3PRL: 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https://github.com/s3prl/s3prl</a:t>
            </a:r>
            <a:r>
              <a:rPr lang="en-US" altLang="zh-TW" dirty="0">
                <a:solidFill>
                  <a:srgbClr val="24292E"/>
                </a:solidFill>
                <a:latin typeface="-apple-system"/>
                <a:ea typeface="新細明體" panose="02020500000000000000" pitchFamily="18" charset="-120"/>
                <a:cs typeface="+mn-cs"/>
              </a:rPr>
              <a:t>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D57E4B9-68B3-4B5E-95A6-8DA6E9FD99AA}"/>
              </a:ext>
            </a:extLst>
          </p:cNvPr>
          <p:cNvGrpSpPr/>
          <p:nvPr/>
        </p:nvGrpSpPr>
        <p:grpSpPr>
          <a:xfrm>
            <a:off x="2635250" y="1690688"/>
            <a:ext cx="9908540" cy="3592314"/>
            <a:chOff x="3082290" y="2271554"/>
            <a:chExt cx="9908540" cy="359231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A1E7870-D9B2-469D-AF3C-198BAFD98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440" y="2271554"/>
              <a:ext cx="29718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B80755C-B899-4768-B12B-20E2337B9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1" y="2295645"/>
              <a:ext cx="2971799" cy="297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5B25DC9E-C144-49A1-B329-1A2C366DD771}"/>
                </a:ext>
              </a:extLst>
            </p:cNvPr>
            <p:cNvSpPr txBox="1"/>
            <p:nvPr/>
          </p:nvSpPr>
          <p:spPr>
            <a:xfrm>
              <a:off x="6894830" y="5114329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hlinkClick r:id="rId4"/>
                </a:rPr>
                <a:t>https://youtu.be/GTjwYzFG54E</a:t>
              </a:r>
              <a:endParaRPr lang="en-US" altLang="zh-TW" dirty="0"/>
            </a:p>
            <a:p>
              <a:pPr algn="ctr"/>
              <a:r>
                <a:rPr lang="en-US" altLang="zh-TW" sz="2400" dirty="0"/>
                <a:t>(English version)</a:t>
              </a:r>
              <a:endParaRPr lang="zh-TW" altLang="en-US" sz="2400" dirty="0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C39757F8-76B8-46B9-ADE1-15C94E50096E}"/>
                </a:ext>
              </a:extLst>
            </p:cNvPr>
            <p:cNvSpPr txBox="1"/>
            <p:nvPr/>
          </p:nvSpPr>
          <p:spPr>
            <a:xfrm>
              <a:off x="3082290" y="5125204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hlinkClick r:id="rId5"/>
                </a:rPr>
                <a:t>https://youtu.be/MpsVE60iRLM</a:t>
              </a:r>
              <a:endParaRPr lang="en-US" altLang="zh-TW" dirty="0"/>
            </a:p>
            <a:p>
              <a:pPr algn="ctr"/>
              <a:r>
                <a:rPr lang="en-US" altLang="zh-TW" sz="2400" dirty="0"/>
                <a:t>(Mandarin version)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29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590E94-5AAE-4CAC-8ACE-D458E27E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Self-supervised Learning for </a:t>
            </a:r>
            <a:r>
              <a:rPr lang="en-US" altLang="zh-TW" b="1" dirty="0"/>
              <a:t>Image</a:t>
            </a:r>
            <a:endParaRPr lang="zh-TW" altLang="en-US" b="1" dirty="0"/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22E55593-615E-47AF-A788-922C1CF7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58" y="1825625"/>
            <a:ext cx="34671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Classification">
            <a:extLst>
              <a:ext uri="{FF2B5EF4-FFF2-40B4-BE49-F238E27FC236}">
                <a16:creationId xmlns:a16="http://schemas.microsoft.com/office/drawing/2014/main" id="{6D6C1940-7B8E-46EE-8B93-AB02932C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" y="1947155"/>
            <a:ext cx="2593095" cy="25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125BAEE-ED77-4BF5-93DC-A3C3B253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90" y="2006600"/>
            <a:ext cx="25908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012112E-3DBF-4920-8CD1-7A82CB83D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377" y="2663563"/>
            <a:ext cx="3000794" cy="187668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6C4AC9C-B4DF-444E-AAAD-575E42DBC4B1}"/>
              </a:ext>
            </a:extLst>
          </p:cNvPr>
          <p:cNvSpPr txBox="1"/>
          <p:nvPr/>
        </p:nvSpPr>
        <p:spPr>
          <a:xfrm>
            <a:off x="241566" y="4540250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Recognition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ED10263-EECA-4E63-9A41-7A2ED8C6B2B8}"/>
              </a:ext>
            </a:extLst>
          </p:cNvPr>
          <p:cNvSpPr txBox="1"/>
          <p:nvPr/>
        </p:nvSpPr>
        <p:spPr>
          <a:xfrm>
            <a:off x="3303471" y="4540250"/>
            <a:ext cx="230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Object Detection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F161A85-713A-497E-B11D-E5BA761529D3}"/>
              </a:ext>
            </a:extLst>
          </p:cNvPr>
          <p:cNvSpPr txBox="1"/>
          <p:nvPr/>
        </p:nvSpPr>
        <p:spPr>
          <a:xfrm>
            <a:off x="6713249" y="4540250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Semantic Segmentation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DB305E-EBBE-4C5E-A21C-95AB95984E07}"/>
              </a:ext>
            </a:extLst>
          </p:cNvPr>
          <p:cNvSpPr txBox="1"/>
          <p:nvPr/>
        </p:nvSpPr>
        <p:spPr>
          <a:xfrm>
            <a:off x="9645384" y="4540250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Visual Navigation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35BCF88-5689-4517-AC02-DF0AF06A1FE3}"/>
              </a:ext>
            </a:extLst>
          </p:cNvPr>
          <p:cNvSpPr txBox="1"/>
          <p:nvPr/>
        </p:nvSpPr>
        <p:spPr>
          <a:xfrm>
            <a:off x="7197459" y="5538008"/>
            <a:ext cx="339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7"/>
              </a:rPr>
              <a:t>https://arxiv.org/abs/2011.13377</a:t>
            </a:r>
            <a:endParaRPr lang="en-US" altLang="zh-TW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6D0CD59-C71E-47D8-A291-C893FC098109}"/>
              </a:ext>
            </a:extLst>
          </p:cNvPr>
          <p:cNvSpPr txBox="1"/>
          <p:nvPr/>
        </p:nvSpPr>
        <p:spPr>
          <a:xfrm>
            <a:off x="2000250" y="55380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How Well Do Self-Supervised Models Transfer?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A64EF54-5411-4E00-8A0A-CF07595EE76F}"/>
              </a:ext>
            </a:extLst>
          </p:cNvPr>
          <p:cNvSpPr txBox="1"/>
          <p:nvPr/>
        </p:nvSpPr>
        <p:spPr>
          <a:xfrm>
            <a:off x="2014478" y="5928006"/>
            <a:ext cx="905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Scaling and Benchmarking Self-Supervised Visual Representation Learning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1610DD7-589F-4A19-A073-E8457998ABC2}"/>
              </a:ext>
            </a:extLst>
          </p:cNvPr>
          <p:cNvSpPr txBox="1"/>
          <p:nvPr/>
        </p:nvSpPr>
        <p:spPr>
          <a:xfrm>
            <a:off x="7254609" y="63309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8"/>
              </a:rPr>
              <a:t>https://arxiv.org/abs/1905.01235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66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3EA850-CD4D-4D67-AA45-AC1F1D3B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4300887-C93C-4964-A04B-3EE4CDA2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46" y="365125"/>
            <a:ext cx="7339404" cy="58316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FF68D4F-BB45-44F7-84DB-350F0DE51AD0}"/>
              </a:ext>
            </a:extLst>
          </p:cNvPr>
          <p:cNvSpPr txBox="1"/>
          <p:nvPr/>
        </p:nvSpPr>
        <p:spPr>
          <a:xfrm>
            <a:off x="7067550" y="6308208"/>
            <a:ext cx="491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https://arxiv.org/abs/2110.09327</a:t>
            </a:r>
          </a:p>
        </p:txBody>
      </p:sp>
    </p:spTree>
    <p:extLst>
      <p:ext uri="{BB962C8B-B14F-4D97-AF65-F5344CB8AC3E}">
        <p14:creationId xmlns:p14="http://schemas.microsoft.com/office/powerpoint/2010/main" val="118636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379D8-A38E-41CE-9C99-7236B24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1907"/>
            <a:ext cx="9144000" cy="2387600"/>
          </a:xfrm>
        </p:spPr>
        <p:txBody>
          <a:bodyPr/>
          <a:lstStyle/>
          <a:p>
            <a:r>
              <a:rPr lang="en-US" altLang="zh-TW" dirty="0"/>
              <a:t>1. Generative Approaches</a:t>
            </a:r>
            <a:endParaRPr lang="zh-TW" altLang="en-US" dirty="0"/>
          </a:p>
        </p:txBody>
      </p:sp>
      <p:pic>
        <p:nvPicPr>
          <p:cNvPr id="4" name="Picture 6" descr="BERT QA 機器人實戰– 下篇- The coding day 整天打扣">
            <a:extLst>
              <a:ext uri="{FF2B5EF4-FFF2-40B4-BE49-F238E27FC236}">
                <a16:creationId xmlns:a16="http://schemas.microsoft.com/office/drawing/2014/main" id="{C612DC22-6F33-473E-871D-74812B42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561272"/>
            <a:ext cx="1851424" cy="24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ç¸éåç">
            <a:extLst>
              <a:ext uri="{FF2B5EF4-FFF2-40B4-BE49-F238E27FC236}">
                <a16:creationId xmlns:a16="http://schemas.microsoft.com/office/drawing/2014/main" id="{06B676F3-7429-46EC-96BB-E81AE2B9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58022"/>
            <a:ext cx="2457450" cy="22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A8C0D6A-10D3-4CA4-9B23-41DBDB0A84B5}"/>
              </a:ext>
            </a:extLst>
          </p:cNvPr>
          <p:cNvSpPr txBox="1"/>
          <p:nvPr/>
        </p:nvSpPr>
        <p:spPr>
          <a:xfrm>
            <a:off x="3608588" y="3121911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BERT series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14ABBC-60A2-4411-9059-26902D020369}"/>
              </a:ext>
            </a:extLst>
          </p:cNvPr>
          <p:cNvSpPr txBox="1"/>
          <p:nvPr/>
        </p:nvSpPr>
        <p:spPr>
          <a:xfrm>
            <a:off x="6165450" y="3104347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GPT series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102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2045</Words>
  <Application>Microsoft Office PowerPoint</Application>
  <PresentationFormat>寬螢幕</PresentationFormat>
  <Paragraphs>461</Paragraphs>
  <Slides>38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38</vt:i4>
      </vt:variant>
    </vt:vector>
  </HeadingPairs>
  <TitlesOfParts>
    <vt:vector size="49" baseType="lpstr">
      <vt:lpstr>-apple-system</vt:lpstr>
      <vt:lpstr>charter</vt:lpstr>
      <vt:lpstr>Lucida Grande</vt:lpstr>
      <vt:lpstr>微軟正黑體</vt:lpstr>
      <vt:lpstr>Arial</vt:lpstr>
      <vt:lpstr>Arial</vt:lpstr>
      <vt:lpstr>Calibri</vt:lpstr>
      <vt:lpstr>Calibri Light</vt:lpstr>
      <vt:lpstr>Cambria Math</vt:lpstr>
      <vt:lpstr>Office 佈景主題</vt:lpstr>
      <vt:lpstr>1_Office 佈景主題</vt:lpstr>
      <vt:lpstr>Self-supervised Learning  for Speech and Image </vt:lpstr>
      <vt:lpstr>Review: Self-supervised Learning for Text</vt:lpstr>
      <vt:lpstr>Self-supervised Learning for Speech</vt:lpstr>
      <vt:lpstr>Speech processing Universal PERformance Benchmark (SUPERB)</vt:lpstr>
      <vt:lpstr>PowerPoint 簡報</vt:lpstr>
      <vt:lpstr>Speech processing Universal PERformance Benchmark (SUPERB)</vt:lpstr>
      <vt:lpstr>Self-supervised Learning for Image</vt:lpstr>
      <vt:lpstr>PowerPoint 簡報</vt:lpstr>
      <vt:lpstr>1. Generative Approaches</vt:lpstr>
      <vt:lpstr>Masking</vt:lpstr>
      <vt:lpstr>Masking</vt:lpstr>
      <vt:lpstr>Predicting Future </vt:lpstr>
      <vt:lpstr>How about image?</vt:lpstr>
      <vt:lpstr>2. Predictive Approach</vt:lpstr>
      <vt:lpstr>PowerPoint 簡報</vt:lpstr>
      <vt:lpstr>PowerPoint 簡報</vt:lpstr>
      <vt:lpstr>PowerPoint 簡報</vt:lpstr>
      <vt:lpstr>3. Contrastive Learning</vt:lpstr>
      <vt:lpstr>Basic Idea of Contrastive Learning </vt:lpstr>
      <vt:lpstr>SimCLR</vt:lpstr>
      <vt:lpstr>MoCo</vt:lpstr>
      <vt:lpstr>Contrastive Learning for Speech</vt:lpstr>
      <vt:lpstr>Contrastive Learning for Speech</vt:lpstr>
      <vt:lpstr>Contrastive Learning for Speech</vt:lpstr>
      <vt:lpstr>Contrastive Learning for Speech</vt:lpstr>
      <vt:lpstr>Alterative way to understand Wav2vec 2.0</vt:lpstr>
      <vt:lpstr>Alterative way to understand Wav2vec 2.0</vt:lpstr>
      <vt:lpstr>Alterative way to understand Wav2vec 2.0</vt:lpstr>
      <vt:lpstr>Alterative way to understand Wav2vec 2.0</vt:lpstr>
      <vt:lpstr>Alterative way to understand Wav2vec 2.0</vt:lpstr>
      <vt:lpstr>Selecting Negative Examples is not trivial …</vt:lpstr>
      <vt:lpstr>4. Bootstrapping Approaches</vt:lpstr>
      <vt:lpstr>Bootstrapping Approaches</vt:lpstr>
      <vt:lpstr>Alterative way to understand Bootstrapping</vt:lpstr>
      <vt:lpstr>Bootstrapping Approaches</vt:lpstr>
      <vt:lpstr>5. Simply Extra Regularization</vt:lpstr>
      <vt:lpstr>PowerPoint 簡報</vt:lpstr>
      <vt:lpstr>Concluding Remarks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130</cp:revision>
  <dcterms:created xsi:type="dcterms:W3CDTF">2022-04-03T07:33:21Z</dcterms:created>
  <dcterms:modified xsi:type="dcterms:W3CDTF">2022-04-16T18:40:19Z</dcterms:modified>
</cp:coreProperties>
</file>